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63" r:id="rId2"/>
    <p:sldId id="467" r:id="rId3"/>
    <p:sldId id="470" r:id="rId4"/>
    <p:sldId id="480" r:id="rId5"/>
    <p:sldId id="481" r:id="rId6"/>
    <p:sldId id="482" r:id="rId7"/>
    <p:sldId id="484" r:id="rId8"/>
  </p:sldIdLst>
  <p:sldSz cx="9906000" cy="6858000" type="A4"/>
  <p:notesSz cx="7099300" cy="10234613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990000"/>
        </a:solidFill>
        <a:latin typeface="Garrison Light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CC0000"/>
    <a:srgbClr val="006600"/>
    <a:srgbClr val="EAE8BC"/>
    <a:srgbClr val="F5D7B5"/>
    <a:srgbClr val="F3DFD9"/>
    <a:srgbClr val="DFEAB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49" autoAdjust="0"/>
    <p:restoredTop sz="89744" autoAdjust="0"/>
  </p:normalViewPr>
  <p:slideViewPr>
    <p:cSldViewPr snapToGrid="0">
      <p:cViewPr varScale="1">
        <p:scale>
          <a:sx n="88" d="100"/>
          <a:sy n="88" d="100"/>
        </p:scale>
        <p:origin x="1392" y="6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24"/>
    </p:cViewPr>
  </p:sorterViewPr>
  <p:notesViewPr>
    <p:cSldViewPr snapToGrid="0">
      <p:cViewPr>
        <p:scale>
          <a:sx n="75" d="100"/>
          <a:sy n="75" d="100"/>
        </p:scale>
        <p:origin x="-2400" y="-7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b" anchorCtr="0" compatLnSpc="1">
            <a:prstTxWarp prst="textNoShape">
              <a:avLst/>
            </a:prstTxWarp>
          </a:bodyPr>
          <a:lstStyle>
            <a:lvl1pPr algn="r" defTabSz="963613">
              <a:spcBef>
                <a:spcPct val="0"/>
              </a:spcBef>
              <a:defRPr sz="90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94706ABE-A520-420F-8E69-26CB83C81EC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4571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t" anchorCtr="0" compatLnSpc="1">
            <a:prstTxWarp prst="textNoShape">
              <a:avLst/>
            </a:prstTxWarp>
          </a:bodyPr>
          <a:lstStyle>
            <a:lvl1pPr algn="l" defTabSz="963613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t" anchorCtr="0" compatLnSpc="1">
            <a:prstTxWarp prst="textNoShape">
              <a:avLst/>
            </a:prstTxWarp>
          </a:bodyPr>
          <a:lstStyle>
            <a:lvl1pPr algn="r" defTabSz="963613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75" y="766763"/>
            <a:ext cx="554355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b" anchorCtr="0" compatLnSpc="1">
            <a:prstTxWarp prst="textNoShape">
              <a:avLst/>
            </a:prstTxWarp>
          </a:bodyPr>
          <a:lstStyle>
            <a:lvl1pPr algn="l" defTabSz="963613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51" tIns="48226" rIns="96451" bIns="48226" numCol="1" anchor="b" anchorCtr="0" compatLnSpc="1">
            <a:prstTxWarp prst="textNoShape">
              <a:avLst/>
            </a:prstTxWarp>
          </a:bodyPr>
          <a:lstStyle>
            <a:lvl1pPr algn="r" defTabSz="963613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BA828AB5-2F16-4CF7-ABD5-C769C50AD16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976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9pPr>
          </a:lstStyle>
          <a:p>
            <a:pPr eaLnBrk="1" hangingPunct="1"/>
            <a:fld id="{F77FD54F-6021-4786-9FC6-DF3E1D7954AE}" type="slidenum">
              <a:rPr lang="en-US" smtClean="0">
                <a:solidFill>
                  <a:schemeClr val="tx1"/>
                </a:solidFill>
                <a:latin typeface="Times New Roman" pitchFamily="16" charset="0"/>
              </a:rPr>
              <a:pPr eaLnBrk="1" hangingPunct="1"/>
              <a:t>1</a:t>
            </a:fld>
            <a:endParaRPr lang="en-US" smtClean="0">
              <a:solidFill>
                <a:schemeClr val="tx1"/>
              </a:solidFill>
              <a:latin typeface="Times New Roman" pitchFamily="16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9pPr>
          </a:lstStyle>
          <a:p>
            <a:pPr eaLnBrk="1" hangingPunct="1"/>
            <a:fld id="{68B0C347-1D1D-487A-89B1-9E2AAC1A4C27}" type="slidenum">
              <a:rPr lang="en-US" smtClean="0">
                <a:solidFill>
                  <a:schemeClr val="tx1"/>
                </a:solidFill>
                <a:latin typeface="Times New Roman" pitchFamily="16" charset="0"/>
              </a:rPr>
              <a:pPr eaLnBrk="1" hangingPunct="1"/>
              <a:t>2</a:t>
            </a:fld>
            <a:endParaRPr lang="en-US" smtClean="0">
              <a:solidFill>
                <a:schemeClr val="tx1"/>
              </a:solidFill>
              <a:latin typeface="Times New Roman" pitchFamily="16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9pPr>
          </a:lstStyle>
          <a:p>
            <a:pPr eaLnBrk="1" hangingPunct="1"/>
            <a:fld id="{35886DB3-7BC9-4A9B-BEE9-EE7BC3BD253C}" type="slidenum">
              <a:rPr lang="en-US" smtClean="0">
                <a:solidFill>
                  <a:schemeClr val="tx1"/>
                </a:solidFill>
                <a:latin typeface="Times New Roman" pitchFamily="16" charset="0"/>
              </a:rPr>
              <a:pPr eaLnBrk="1" hangingPunct="1"/>
              <a:t>3</a:t>
            </a:fld>
            <a:endParaRPr lang="en-US" smtClean="0">
              <a:solidFill>
                <a:schemeClr val="tx1"/>
              </a:solidFill>
              <a:latin typeface="Times New Roman" pitchFamily="16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9pPr>
          </a:lstStyle>
          <a:p>
            <a:pPr eaLnBrk="1" hangingPunct="1"/>
            <a:fld id="{369483EA-D620-4AD9-A40F-F2AD2CF25DE6}" type="slidenum">
              <a:rPr lang="en-US" smtClean="0">
                <a:solidFill>
                  <a:schemeClr val="tx1"/>
                </a:solidFill>
                <a:latin typeface="Times New Roman" pitchFamily="16" charset="0"/>
              </a:rPr>
              <a:pPr eaLnBrk="1" hangingPunct="1"/>
              <a:t>4</a:t>
            </a:fld>
            <a:endParaRPr lang="en-US" smtClean="0">
              <a:solidFill>
                <a:schemeClr val="tx1"/>
              </a:solidFill>
              <a:latin typeface="Times New Roman" pitchFamily="16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9pPr>
          </a:lstStyle>
          <a:p>
            <a:pPr eaLnBrk="1" hangingPunct="1"/>
            <a:fld id="{EF43F980-0065-49C9-9373-181DD1040755}" type="slidenum">
              <a:rPr lang="en-US" smtClean="0">
                <a:solidFill>
                  <a:schemeClr val="tx1"/>
                </a:solidFill>
                <a:latin typeface="Times New Roman" pitchFamily="16" charset="0"/>
              </a:rPr>
              <a:pPr eaLnBrk="1" hangingPunct="1"/>
              <a:t>5</a:t>
            </a:fld>
            <a:endParaRPr lang="en-US" smtClean="0">
              <a:solidFill>
                <a:schemeClr val="tx1"/>
              </a:solidFill>
              <a:latin typeface="Times New Roman" pitchFamily="16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9pPr>
          </a:lstStyle>
          <a:p>
            <a:pPr eaLnBrk="1" hangingPunct="1"/>
            <a:fld id="{FA3C26D5-E876-4EB2-B01E-CE67D5C6A5DE}" type="slidenum">
              <a:rPr lang="en-US" smtClean="0">
                <a:solidFill>
                  <a:schemeClr val="tx1"/>
                </a:solidFill>
                <a:latin typeface="Times New Roman" pitchFamily="16" charset="0"/>
              </a:rPr>
              <a:pPr eaLnBrk="1" hangingPunct="1"/>
              <a:t>6</a:t>
            </a:fld>
            <a:endParaRPr lang="en-US" smtClean="0">
              <a:solidFill>
                <a:schemeClr val="tx1"/>
              </a:solidFill>
              <a:latin typeface="Times New Roman" pitchFamily="16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1pPr>
            <a:lvl2pPr marL="742950" indent="-28575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2pPr>
            <a:lvl3pPr marL="11430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3pPr>
            <a:lvl4pPr marL="16002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4pPr>
            <a:lvl5pPr marL="2057400" indent="-228600" defTabSz="963613" eaLnBrk="0" hangingPunct="0">
              <a:defRPr>
                <a:solidFill>
                  <a:srgbClr val="990000"/>
                </a:solidFill>
                <a:latin typeface="Garrison Light Sans" pitchFamily="34" charset="0"/>
              </a:defRPr>
            </a:lvl5pPr>
            <a:lvl6pPr marL="25146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6pPr>
            <a:lvl7pPr marL="29718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7pPr>
            <a:lvl8pPr marL="34290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8pPr>
            <a:lvl9pPr marL="3886200" indent="-228600" algn="ctr" defTabSz="963613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990000"/>
                </a:solidFill>
                <a:latin typeface="Garrison Light Sans" pitchFamily="34" charset="0"/>
              </a:defRPr>
            </a:lvl9pPr>
          </a:lstStyle>
          <a:p>
            <a:pPr eaLnBrk="1" hangingPunct="1"/>
            <a:fld id="{F77FD54F-6021-4786-9FC6-DF3E1D7954AE}" type="slidenum">
              <a:rPr lang="en-US" smtClean="0">
                <a:solidFill>
                  <a:schemeClr val="tx1"/>
                </a:solidFill>
                <a:latin typeface="Times New Roman" pitchFamily="16" charset="0"/>
              </a:rPr>
              <a:pPr eaLnBrk="1" hangingPunct="1"/>
              <a:t>7</a:t>
            </a:fld>
            <a:endParaRPr lang="en-US" smtClean="0">
              <a:solidFill>
                <a:schemeClr val="tx1"/>
              </a:solidFill>
              <a:latin typeface="Times New Roman" pitchFamily="16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608290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2"/>
          <p:cNvSpPr>
            <a:spLocks noChangeShapeType="1"/>
          </p:cNvSpPr>
          <p:nvPr userDrawn="1"/>
        </p:nvSpPr>
        <p:spPr bwMode="auto">
          <a:xfrm>
            <a:off x="293688" y="1173163"/>
            <a:ext cx="0" cy="4945062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5" name="Rectangle 34"/>
          <p:cNvSpPr>
            <a:spLocks noChangeArrowheads="1"/>
          </p:cNvSpPr>
          <p:nvPr userDrawn="1"/>
        </p:nvSpPr>
        <p:spPr bwMode="auto">
          <a:xfrm>
            <a:off x="7515225" y="6521450"/>
            <a:ext cx="2341563" cy="21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/>
          <a:p>
            <a:pPr algn="l">
              <a:spcBef>
                <a:spcPct val="0"/>
              </a:spcBef>
            </a:pPr>
            <a:r>
              <a:rPr lang="es-ES" sz="800" dirty="0" smtClean="0">
                <a:solidFill>
                  <a:schemeClr val="hlink"/>
                </a:solidFill>
                <a:latin typeface="Arial" charset="0"/>
              </a:rPr>
              <a:t>Tecnológico </a:t>
            </a:r>
            <a:r>
              <a:rPr lang="es-ES" sz="800" dirty="0">
                <a:solidFill>
                  <a:schemeClr val="hlink"/>
                </a:solidFill>
                <a:latin typeface="Arial" charset="0"/>
              </a:rPr>
              <a:t>de Monterrey, México	</a:t>
            </a:r>
            <a:fld id="{8F7F4D88-6B60-4345-BB3E-73B2EFFC4010}" type="slidenum">
              <a:rPr lang="es-ES" sz="800">
                <a:solidFill>
                  <a:schemeClr val="hlink"/>
                </a:solidFill>
                <a:latin typeface="Arial" charset="0"/>
              </a:rPr>
              <a:pPr algn="l">
                <a:spcBef>
                  <a:spcPct val="0"/>
                </a:spcBef>
              </a:pPr>
              <a:t>‹Nº›</a:t>
            </a:fld>
            <a:endParaRPr lang="es-ES" sz="800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6" name="Line 36"/>
          <p:cNvSpPr>
            <a:spLocks noChangeShapeType="1"/>
          </p:cNvSpPr>
          <p:nvPr userDrawn="1"/>
        </p:nvSpPr>
        <p:spPr bwMode="auto">
          <a:xfrm>
            <a:off x="990600" y="6553200"/>
            <a:ext cx="8915400" cy="0"/>
          </a:xfrm>
          <a:prstGeom prst="line">
            <a:avLst/>
          </a:prstGeom>
          <a:noFill/>
          <a:ln w="317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pic>
        <p:nvPicPr>
          <p:cNvPr id="7" name="Picture 3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1646238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7"/>
          <p:cNvSpPr>
            <a:spLocks noChangeArrowheads="1"/>
          </p:cNvSpPr>
          <p:nvPr userDrawn="1"/>
        </p:nvSpPr>
        <p:spPr bwMode="auto">
          <a:xfrm>
            <a:off x="3758638" y="6553200"/>
            <a:ext cx="221727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sz="900" dirty="0" smtClean="0">
                <a:solidFill>
                  <a:srgbClr val="000066"/>
                </a:solidFill>
                <a:latin typeface="Arial" charset="0"/>
              </a:rPr>
              <a:t>Fundamentos de ingeniería de software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8686800" cy="1981200"/>
          </a:xfrm>
        </p:spPr>
        <p:txBody>
          <a:bodyPr/>
          <a:lstStyle>
            <a:lvl1pPr>
              <a:defRPr/>
            </a:lvl1pPr>
          </a:lstStyle>
          <a:p>
            <a:r>
              <a:rPr lang="es-MX"/>
              <a:t>Haga clic para modificar el estilo de título del patrón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48000"/>
            <a:ext cx="8686800" cy="3352800"/>
          </a:xfrm>
        </p:spPr>
        <p:txBody>
          <a:bodyPr/>
          <a:lstStyle>
            <a:lvl1pPr marL="0" indent="0" algn="r">
              <a:buFont typeface="Trebuchet MS" pitchFamily="16" charset="0"/>
              <a:buNone/>
              <a:defRPr/>
            </a:lvl1pPr>
          </a:lstStyle>
          <a:p>
            <a:r>
              <a:rPr lang="es-MX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4989874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28653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239000" y="76200"/>
            <a:ext cx="2209800" cy="6324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6477000" cy="6324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478881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6200"/>
            <a:ext cx="8839200" cy="762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09600" y="1143000"/>
            <a:ext cx="8839200" cy="5257800"/>
          </a:xfrm>
        </p:spPr>
        <p:txBody>
          <a:bodyPr/>
          <a:lstStyle/>
          <a:p>
            <a:pPr lvl="0"/>
            <a:endParaRPr lang="es-MX" noProof="0" smtClean="0"/>
          </a:p>
        </p:txBody>
      </p:sp>
    </p:spTree>
    <p:extLst>
      <p:ext uri="{BB962C8B-B14F-4D97-AF65-F5344CB8AC3E}">
        <p14:creationId xmlns:p14="http://schemas.microsoft.com/office/powerpoint/2010/main" val="55423734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471691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0275245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5400" y="11430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182564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631893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739560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848724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5086112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90131312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8839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Line 10"/>
          <p:cNvSpPr>
            <a:spLocks noChangeShapeType="1"/>
          </p:cNvSpPr>
          <p:nvPr/>
        </p:nvSpPr>
        <p:spPr bwMode="auto">
          <a:xfrm>
            <a:off x="560388" y="914400"/>
            <a:ext cx="8885237" cy="0"/>
          </a:xfrm>
          <a:prstGeom prst="line">
            <a:avLst/>
          </a:prstGeom>
          <a:noFill/>
          <a:ln w="635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29" name="Line 23"/>
          <p:cNvSpPr>
            <a:spLocks noChangeShapeType="1"/>
          </p:cNvSpPr>
          <p:nvPr userDrawn="1"/>
        </p:nvSpPr>
        <p:spPr bwMode="auto">
          <a:xfrm>
            <a:off x="990600" y="6553200"/>
            <a:ext cx="8915400" cy="0"/>
          </a:xfrm>
          <a:prstGeom prst="line">
            <a:avLst/>
          </a:prstGeom>
          <a:noFill/>
          <a:ln w="317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30" name="Line 26"/>
          <p:cNvSpPr>
            <a:spLocks noChangeShapeType="1"/>
          </p:cNvSpPr>
          <p:nvPr userDrawn="1"/>
        </p:nvSpPr>
        <p:spPr bwMode="auto">
          <a:xfrm>
            <a:off x="293688" y="1173163"/>
            <a:ext cx="0" cy="4945062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pic>
        <p:nvPicPr>
          <p:cNvPr id="1031" name="Picture 3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4900"/>
            <a:ext cx="1646238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34"/>
          <p:cNvSpPr>
            <a:spLocks noChangeArrowheads="1"/>
          </p:cNvSpPr>
          <p:nvPr userDrawn="1"/>
        </p:nvSpPr>
        <p:spPr bwMode="auto">
          <a:xfrm>
            <a:off x="7515225" y="6521450"/>
            <a:ext cx="2341563" cy="21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>
            <a:spAutoFit/>
          </a:bodyPr>
          <a:lstStyle/>
          <a:p>
            <a:pPr algn="l">
              <a:spcBef>
                <a:spcPct val="0"/>
              </a:spcBef>
            </a:pPr>
            <a:r>
              <a:rPr lang="es-ES" sz="800" dirty="0" smtClean="0">
                <a:solidFill>
                  <a:schemeClr val="hlink"/>
                </a:solidFill>
                <a:latin typeface="Arial" charset="0"/>
              </a:rPr>
              <a:t>Tecnológico </a:t>
            </a:r>
            <a:r>
              <a:rPr lang="es-ES" sz="800" dirty="0">
                <a:solidFill>
                  <a:schemeClr val="hlink"/>
                </a:solidFill>
                <a:latin typeface="Arial" charset="0"/>
              </a:rPr>
              <a:t>de Monterrey, México	</a:t>
            </a:r>
            <a:fld id="{DF1EF139-AC98-4E08-9015-5620B571D2B3}" type="slidenum">
              <a:rPr lang="es-ES" sz="800">
                <a:solidFill>
                  <a:schemeClr val="hlink"/>
                </a:solidFill>
                <a:latin typeface="Arial" charset="0"/>
              </a:rPr>
              <a:pPr algn="l">
                <a:spcBef>
                  <a:spcPct val="0"/>
                </a:spcBef>
              </a:pPr>
              <a:t>‹Nº›</a:t>
            </a:fld>
            <a:endParaRPr lang="es-ES" sz="800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033" name="Rectangle 36"/>
          <p:cNvSpPr>
            <a:spLocks noChangeArrowheads="1"/>
          </p:cNvSpPr>
          <p:nvPr userDrawn="1"/>
        </p:nvSpPr>
        <p:spPr bwMode="auto">
          <a:xfrm>
            <a:off x="3758638" y="6553200"/>
            <a:ext cx="221727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sz="900" dirty="0" smtClean="0">
                <a:solidFill>
                  <a:srgbClr val="000066"/>
                </a:solidFill>
                <a:latin typeface="Arial" charset="0"/>
              </a:rPr>
              <a:t>Fundamentos de ingeniería de software</a:t>
            </a:r>
            <a:endParaRPr lang="es-ES" sz="900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ransition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Garrison Light Sans" pitchFamily="34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Trebuchet MS" pitchFamily="16" charset="0"/>
        <a:buChar char="&gt;"/>
        <a:defRPr sz="24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Times New Roman" pitchFamily="16" charset="0"/>
        <a:buChar char="–"/>
        <a:defRPr sz="2000">
          <a:solidFill>
            <a:srgbClr val="000066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>
          <a:solidFill>
            <a:srgbClr val="000066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Times New Roman" pitchFamily="16" charset="0"/>
        <a:buChar char="–"/>
        <a:defRPr sz="1600">
          <a:solidFill>
            <a:srgbClr val="000066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Trebuchet MS" pitchFamily="16" charset="0"/>
        <a:buChar char="&gt;"/>
        <a:defRPr sz="1600">
          <a:solidFill>
            <a:srgbClr val="000066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lr>
          <a:srgbClr val="CC3300"/>
        </a:buClr>
        <a:buFont typeface="Trebuchet MS" pitchFamily="16" charset="0"/>
        <a:buChar char="&gt;"/>
        <a:defRPr sz="1600">
          <a:solidFill>
            <a:srgbClr val="000066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lr>
          <a:srgbClr val="CC3300"/>
        </a:buClr>
        <a:buFont typeface="Trebuchet MS" pitchFamily="16" charset="0"/>
        <a:buChar char="&gt;"/>
        <a:defRPr sz="1600">
          <a:solidFill>
            <a:srgbClr val="000066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lr>
          <a:srgbClr val="CC3300"/>
        </a:buClr>
        <a:buFont typeface="Trebuchet MS" pitchFamily="16" charset="0"/>
        <a:buChar char="&gt;"/>
        <a:defRPr sz="1600">
          <a:solidFill>
            <a:srgbClr val="000066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lr>
          <a:srgbClr val="CC3300"/>
        </a:buClr>
        <a:buFont typeface="Trebuchet MS" pitchFamily="16" charset="0"/>
        <a:buChar char="&gt;"/>
        <a:defRPr sz="1600">
          <a:solidFill>
            <a:srgbClr val="000066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4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8686800" cy="1676400"/>
          </a:xfrm>
        </p:spPr>
        <p:txBody>
          <a:bodyPr/>
          <a:lstStyle/>
          <a:p>
            <a:pPr eaLnBrk="1" hangingPunct="1"/>
            <a:r>
              <a:rPr lang="es-ES" sz="3200" dirty="0">
                <a:solidFill>
                  <a:srgbClr val="000066"/>
                </a:solidFill>
                <a:latin typeface="Arial" charset="0"/>
              </a:rPr>
              <a:t>Fundamentos de ingeniería de software</a:t>
            </a:r>
            <a:br>
              <a:rPr lang="es-ES" sz="3200" dirty="0">
                <a:solidFill>
                  <a:srgbClr val="000066"/>
                </a:solidFill>
                <a:latin typeface="Arial" charset="0"/>
              </a:rPr>
            </a:br>
            <a:endParaRPr lang="es-ES" sz="3200" dirty="0" smtClean="0">
              <a:solidFill>
                <a:srgbClr val="000066"/>
              </a:solidFill>
            </a:endParaRPr>
          </a:p>
        </p:txBody>
      </p:sp>
      <p:sp>
        <p:nvSpPr>
          <p:cNvPr id="14339" name="Rectangle 5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86000"/>
            <a:ext cx="8763000" cy="4114800"/>
          </a:xfrm>
        </p:spPr>
        <p:txBody>
          <a:bodyPr/>
          <a:lstStyle/>
          <a:p>
            <a:pPr eaLnBrk="1" hangingPunct="1"/>
            <a:endParaRPr lang="es-ES" sz="3200" dirty="0" smtClean="0"/>
          </a:p>
          <a:p>
            <a:pPr eaLnBrk="1" hangingPunct="1"/>
            <a:endParaRPr lang="es-ES" dirty="0" smtClean="0">
              <a:solidFill>
                <a:schemeClr val="hlink"/>
              </a:solidFill>
            </a:endParaRPr>
          </a:p>
          <a:p>
            <a:pPr eaLnBrk="1" hangingPunct="1"/>
            <a:r>
              <a:rPr lang="es-ES" sz="3200" dirty="0" smtClean="0">
                <a:solidFill>
                  <a:srgbClr val="006600"/>
                </a:solidFill>
              </a:rPr>
              <a:t>Tema </a:t>
            </a:r>
            <a:r>
              <a:rPr lang="es-ES" sz="3200" dirty="0" smtClean="0">
                <a:solidFill>
                  <a:srgbClr val="006600"/>
                </a:solidFill>
              </a:rPr>
              <a:t>6:</a:t>
            </a:r>
            <a:r>
              <a:rPr lang="es-ES" sz="2800" dirty="0" smtClean="0">
                <a:solidFill>
                  <a:srgbClr val="006600"/>
                </a:solidFill>
              </a:rPr>
              <a:t> </a:t>
            </a:r>
            <a:r>
              <a:rPr lang="es-ES" sz="2800" b="1" dirty="0" smtClean="0">
                <a:solidFill>
                  <a:srgbClr val="006600"/>
                </a:solidFill>
              </a:rPr>
              <a:t>[</a:t>
            </a:r>
            <a:r>
              <a:rPr lang="es-ES" sz="2800" dirty="0" smtClean="0"/>
              <a:t>Priorización y validación de Requisitos</a:t>
            </a:r>
            <a:r>
              <a:rPr lang="es-ES" sz="2800" b="1" dirty="0" smtClean="0">
                <a:solidFill>
                  <a:srgbClr val="006600"/>
                </a:solidFill>
              </a:rPr>
              <a:t>]</a:t>
            </a:r>
            <a:r>
              <a:rPr lang="es-ES" sz="2800" dirty="0" smtClean="0">
                <a:solidFill>
                  <a:srgbClr val="006600"/>
                </a:solidFill>
              </a:rPr>
              <a:t> </a:t>
            </a:r>
            <a:endParaRPr lang="es-ES" sz="2800" dirty="0" smtClean="0">
              <a:solidFill>
                <a:srgbClr val="006600"/>
              </a:solidFill>
            </a:endParaRPr>
          </a:p>
          <a:p>
            <a:pPr eaLnBrk="1" hangingPunct="1"/>
            <a:endParaRPr lang="es-ES" sz="2800" dirty="0" smtClean="0">
              <a:solidFill>
                <a:srgbClr val="006600"/>
              </a:solidFill>
            </a:endParaRPr>
          </a:p>
          <a:p>
            <a:pPr eaLnBrk="1" hangingPunct="1"/>
            <a:endParaRPr lang="es-ES" b="1" dirty="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839200" cy="617538"/>
          </a:xfrm>
        </p:spPr>
        <p:txBody>
          <a:bodyPr/>
          <a:lstStyle/>
          <a:p>
            <a:pPr eaLnBrk="1" hangingPunct="1"/>
            <a:r>
              <a:rPr lang="es-ES" dirty="0" smtClean="0"/>
              <a:t>Actividad – Previa a la entrega: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Verificación </a:t>
            </a:r>
            <a:r>
              <a:rPr lang="es-ES" sz="2400" dirty="0" smtClean="0"/>
              <a:t>de los </a:t>
            </a:r>
            <a:r>
              <a:rPr lang="es-ES" sz="2400" dirty="0" smtClean="0"/>
              <a:t>requisitos (recordando)</a:t>
            </a:r>
            <a:endParaRPr lang="es-E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96685" y="2969624"/>
            <a:ext cx="8834936" cy="2647406"/>
          </a:xfrm>
        </p:spPr>
        <p:txBody>
          <a:bodyPr/>
          <a:lstStyle/>
          <a:p>
            <a:pPr eaLnBrk="1" hangingPunct="1"/>
            <a:r>
              <a:rPr lang="es-ES" sz="2000" dirty="0" smtClean="0">
                <a:solidFill>
                  <a:srgbClr val="CC3300"/>
                </a:solidFill>
              </a:rPr>
              <a:t>Validación</a:t>
            </a:r>
            <a:r>
              <a:rPr lang="es-ES" sz="2000" dirty="0" smtClean="0"/>
              <a:t> ¿Provee al sistema las funciones que mejor soporten las necesidades del cliente?</a:t>
            </a:r>
          </a:p>
          <a:p>
            <a:pPr eaLnBrk="1" hangingPunct="1"/>
            <a:r>
              <a:rPr lang="es-ES" sz="2000" dirty="0" smtClean="0">
                <a:solidFill>
                  <a:srgbClr val="CC3300"/>
                </a:solidFill>
              </a:rPr>
              <a:t>Consistencia</a:t>
            </a:r>
            <a:r>
              <a:rPr lang="es-ES" sz="2000" dirty="0" smtClean="0"/>
              <a:t> ¿Existe conflicto en los requisitos?</a:t>
            </a:r>
          </a:p>
          <a:p>
            <a:pPr eaLnBrk="1" hangingPunct="1"/>
            <a:r>
              <a:rPr lang="es-ES" sz="2000" dirty="0" smtClean="0">
                <a:solidFill>
                  <a:srgbClr val="CC3300"/>
                </a:solidFill>
              </a:rPr>
              <a:t>Completo</a:t>
            </a:r>
            <a:r>
              <a:rPr lang="es-ES" sz="2000" dirty="0" smtClean="0"/>
              <a:t> ¿Están incluidas todas las funciones requeridas por el cliente?</a:t>
            </a:r>
          </a:p>
          <a:p>
            <a:pPr eaLnBrk="1" hangingPunct="1"/>
            <a:r>
              <a:rPr lang="es-ES" sz="2000" dirty="0" smtClean="0">
                <a:solidFill>
                  <a:srgbClr val="CC3300"/>
                </a:solidFill>
              </a:rPr>
              <a:t>Realismo</a:t>
            </a:r>
            <a:r>
              <a:rPr lang="es-ES" sz="2000" dirty="0" smtClean="0"/>
              <a:t> ¿Pueden los requisitos ser implementados con la tecnología y el presupuesto disponible?</a:t>
            </a:r>
          </a:p>
          <a:p>
            <a:pPr eaLnBrk="1" hangingPunct="1"/>
            <a:endParaRPr lang="es-ES" sz="2000" dirty="0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7187" y="1339850"/>
            <a:ext cx="8795521" cy="1629773"/>
          </a:xfrm>
          <a:noFill/>
        </p:spPr>
        <p:txBody>
          <a:bodyPr/>
          <a:lstStyle/>
          <a:p>
            <a:pPr eaLnBrk="1" hangingPunct="1"/>
            <a:r>
              <a:rPr lang="es-ES" sz="2400" dirty="0" smtClean="0"/>
              <a:t>Demostración de que los requisitos que definen el sistema son lo que el cliente realmente quiere.</a:t>
            </a:r>
          </a:p>
          <a:p>
            <a:pPr eaLnBrk="1" hangingPunct="1"/>
            <a:endParaRPr lang="es-E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0891" y="154577"/>
            <a:ext cx="8839200" cy="762000"/>
          </a:xfrm>
        </p:spPr>
        <p:txBody>
          <a:bodyPr/>
          <a:lstStyle/>
          <a:p>
            <a:pPr eaLnBrk="1" hangingPunct="1"/>
            <a:r>
              <a:rPr lang="es-ES" dirty="0" smtClean="0"/>
              <a:t>Tablas para Ordenar Requisitos</a:t>
            </a:r>
          </a:p>
        </p:txBody>
      </p:sp>
      <p:graphicFrame>
        <p:nvGraphicFramePr>
          <p:cNvPr id="1505352" name="Group 72"/>
          <p:cNvGraphicFramePr>
            <a:graphicFrameLocks noGrp="1"/>
          </p:cNvGraphicFramePr>
          <p:nvPr>
            <p:ph idx="1"/>
          </p:nvPr>
        </p:nvGraphicFramePr>
        <p:xfrm>
          <a:off x="1327150" y="1384300"/>
          <a:ext cx="8177212" cy="4800602"/>
        </p:xfrm>
        <a:graphic>
          <a:graphicData uri="http://schemas.openxmlformats.org/drawingml/2006/table">
            <a:tbl>
              <a:tblPr/>
              <a:tblGrid>
                <a:gridCol w="190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0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3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73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4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Garrison Light Sans" pitchFamily="34" charset="0"/>
                        </a:rPr>
                        <a:t>Requisito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anchor="b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Garrison Light Sans" pitchFamily="34" charset="0"/>
                        </a:rPr>
                        <a:t>Prioridad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anchor="b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Garrison Light Sans" pitchFamily="34" charset="0"/>
                        </a:rPr>
                        <a:t>Dificultad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anchor="b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Garrison Light Sans" pitchFamily="34" charset="0"/>
                        </a:rPr>
                        <a:t>Riesgo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anchor="b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Garrison Light Sans" pitchFamily="34" charset="0"/>
                        </a:rPr>
                        <a:t>Estabilidad</a:t>
                      </a:r>
                      <a:endParaRPr kumimoji="0" lang="es-E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anchor="b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arrison Light Sans" pitchFamily="34" charset="0"/>
                        </a:rPr>
                        <a:t>Req. 1.0.1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anchor="b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 High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Low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Low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High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arrison Light Sans" pitchFamily="34" charset="0"/>
                        </a:rPr>
                        <a:t>Req. 1.0.2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anchor="b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 High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Low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Low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High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arrison Light Sans" pitchFamily="34" charset="0"/>
                        </a:rPr>
                        <a:t>Req. 1.0.3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anchor="b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Medium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 High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Medium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Medium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arrison Light Sans" pitchFamily="34" charset="0"/>
                        </a:rPr>
                        <a:t>Req. 1.0.4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anchor="b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Medium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Medium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 Low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Medium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arrison Light Sans" pitchFamily="34" charset="0"/>
                        </a:rPr>
                        <a:t>Req. 1.0.5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anchor="b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 High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Medium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Medium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 High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arrison Light Sans" pitchFamily="34" charset="0"/>
                        </a:rPr>
                        <a:t>Req. 1.0.6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anchor="b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 High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Medium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Medium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 High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arrison Light Sans" pitchFamily="34" charset="0"/>
                        </a:rPr>
                        <a:t>Req. 1.0.7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anchor="b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Medium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Medium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Medium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 High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arrison Light Sans" pitchFamily="34" charset="0"/>
                        </a:rPr>
                        <a:t>Req. 1.0.8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anchor="b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 High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High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 High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Medium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arrison Light Sans" pitchFamily="34" charset="0"/>
                        </a:rPr>
                        <a:t>Req. 1.0.9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anchor="b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 High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 Low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Med Low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rebuchet MS" pitchFamily="16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arrison Light Sans" pitchFamily="34" charset="0"/>
                        </a:rPr>
                        <a:t>High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Garrison Light Sans" pitchFamily="34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Visión tradicional de los requisitos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mtClean="0"/>
              <a:t>Tradicionalmente la elaboración de los requisitos era responsabilidad única del cliente.</a:t>
            </a:r>
          </a:p>
          <a:p>
            <a:pPr eaLnBrk="1" hangingPunct="1">
              <a:lnSpc>
                <a:spcPct val="90000"/>
              </a:lnSpc>
            </a:pPr>
            <a:endParaRPr lang="es-ES" sz="1600" smtClean="0"/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Todos los modelos de desarrollo comenzaban con el análisis de los requisitos proporcionados por el cliente (sin validar).</a:t>
            </a:r>
          </a:p>
          <a:p>
            <a:pPr lvl="1" eaLnBrk="1" hangingPunct="1">
              <a:lnSpc>
                <a:spcPct val="90000"/>
              </a:lnSpc>
            </a:pPr>
            <a:r>
              <a:rPr lang="es-ES" smtClean="0"/>
              <a:t>Razón que provoca la problemática del desarrollo de software (CHAOS y ESPITI)</a:t>
            </a:r>
          </a:p>
          <a:p>
            <a:pPr lvl="1" eaLnBrk="1" hangingPunct="1">
              <a:lnSpc>
                <a:spcPct val="90000"/>
              </a:lnSpc>
            </a:pPr>
            <a:endParaRPr lang="es-ES" sz="1600" smtClean="0"/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En la actualidad se asume (en las metodologías modernas) que la elaboración de los requisitos es una responsabilidad compartida entre clientes, usuarios y desarrolladores.</a:t>
            </a:r>
          </a:p>
          <a:p>
            <a:pPr eaLnBrk="1" hangingPunct="1">
              <a:lnSpc>
                <a:spcPct val="90000"/>
              </a:lnSpc>
            </a:pPr>
            <a:endParaRPr lang="es-ES" sz="1600" smtClean="0"/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Esta nueva visión es la que ha llevado a definir una ingeniería propia para establecer los requisitos. </a:t>
            </a:r>
          </a:p>
          <a:p>
            <a:pPr lvl="1" eaLnBrk="1" hangingPunct="1">
              <a:lnSpc>
                <a:spcPct val="90000"/>
              </a:lnSpc>
            </a:pPr>
            <a:r>
              <a:rPr lang="es-ES" smtClean="0"/>
              <a:t>Ingeniería de requisitos inmersa en la ingeniería del software.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Ingeniería de Requisitos</a:t>
            </a:r>
          </a:p>
        </p:txBody>
      </p:sp>
      <p:sp>
        <p:nvSpPr>
          <p:cNvPr id="1516547" name="Rectangle 3"/>
          <p:cNvSpPr>
            <a:spLocks noChangeArrowheads="1"/>
          </p:cNvSpPr>
          <p:nvPr/>
        </p:nvSpPr>
        <p:spPr bwMode="auto">
          <a:xfrm>
            <a:off x="533400" y="1066800"/>
            <a:ext cx="9220200" cy="2514600"/>
          </a:xfrm>
          <a:prstGeom prst="rect">
            <a:avLst/>
          </a:prstGeom>
          <a:solidFill>
            <a:schemeClr val="bg1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spcBef>
                <a:spcPct val="20000"/>
              </a:spcBef>
              <a:buClr>
                <a:srgbClr val="CC0000"/>
              </a:buClr>
              <a:buFont typeface="Trebuchet MS" pitchFamily="16" charset="0"/>
              <a:buChar char="&gt;"/>
            </a:pPr>
            <a:r>
              <a:rPr lang="es-ES" sz="2200">
                <a:solidFill>
                  <a:srgbClr val="CC3300"/>
                </a:solidFill>
              </a:rPr>
              <a:t>Todas las actividades de la ingeniería del software relacionadas con</a:t>
            </a:r>
            <a:r>
              <a:rPr lang="es-ES_tradnl" sz="2200">
                <a:solidFill>
                  <a:srgbClr val="CC3300"/>
                </a:solidFill>
              </a:rPr>
              <a:t>: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6" charset="0"/>
              <a:buChar char="–"/>
            </a:pPr>
            <a:r>
              <a:rPr lang="es-ES" sz="2000">
                <a:solidFill>
                  <a:srgbClr val="000066"/>
                </a:solidFill>
              </a:rPr>
              <a:t>Identificación y documentación de necesidades de clientes y usuarios.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6" charset="0"/>
              <a:buChar char="–"/>
            </a:pPr>
            <a:r>
              <a:rPr lang="es-ES" sz="2000">
                <a:solidFill>
                  <a:srgbClr val="000066"/>
                </a:solidFill>
              </a:rPr>
              <a:t>Creación de la documentación que describe la conducta externa y las restricciones asociada al sistema.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6" charset="0"/>
              <a:buChar char="–"/>
            </a:pPr>
            <a:r>
              <a:rPr lang="es-ES" sz="2000">
                <a:solidFill>
                  <a:srgbClr val="000066"/>
                </a:solidFill>
              </a:rPr>
              <a:t>Análisis y validación de los requisitos para asegurar consistencia, compleción y viabilidad.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6" charset="0"/>
              <a:buChar char="–"/>
            </a:pPr>
            <a:r>
              <a:rPr lang="es-ES" sz="2000">
                <a:solidFill>
                  <a:srgbClr val="000066"/>
                </a:solidFill>
              </a:rPr>
              <a:t>Evolución de las necesidades.</a:t>
            </a:r>
            <a:endParaRPr lang="es-ES_tradnl" sz="2000">
              <a:solidFill>
                <a:srgbClr val="000066"/>
              </a:solidFill>
            </a:endParaRPr>
          </a:p>
        </p:txBody>
      </p:sp>
      <p:sp>
        <p:nvSpPr>
          <p:cNvPr id="1516548" name="Rectangle 4"/>
          <p:cNvSpPr>
            <a:spLocks noChangeArrowheads="1"/>
          </p:cNvSpPr>
          <p:nvPr/>
        </p:nvSpPr>
        <p:spPr bwMode="auto">
          <a:xfrm>
            <a:off x="533400" y="4267200"/>
            <a:ext cx="9220200" cy="1676400"/>
          </a:xfrm>
          <a:prstGeom prst="rect">
            <a:avLst/>
          </a:prstGeom>
          <a:solidFill>
            <a:schemeClr val="bg1"/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spcBef>
                <a:spcPct val="20000"/>
              </a:spcBef>
              <a:buClr>
                <a:srgbClr val="CC0000"/>
              </a:buClr>
              <a:buFont typeface="Trebuchet MS" pitchFamily="16" charset="0"/>
              <a:buChar char="&gt;"/>
            </a:pPr>
            <a:r>
              <a:rPr lang="es-ES" sz="2200">
                <a:solidFill>
                  <a:srgbClr val="CC3300"/>
                </a:solidFill>
              </a:rPr>
              <a:t>Ingeniería de Requisitos:</a:t>
            </a:r>
          </a:p>
          <a:p>
            <a:pPr marL="838200" lvl="1" indent="-381000" algn="just">
              <a:spcBef>
                <a:spcPct val="20000"/>
              </a:spcBef>
              <a:buClr>
                <a:srgbClr val="CC3300"/>
              </a:buClr>
              <a:buFont typeface="Times New Roman" pitchFamily="16" charset="0"/>
              <a:buNone/>
            </a:pPr>
            <a:r>
              <a:rPr lang="es-ES_tradnl" sz="2000">
                <a:solidFill>
                  <a:srgbClr val="000066"/>
                </a:solidFill>
              </a:rPr>
              <a:t>El proceso sistemático de desarrollo de requisitos mediante proceso iterativo y cooperativo de analizar el problema, documentar los requisitos en varios formatos de representación y comprobar la precisión del conocimiento obtenido.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16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1048E-7 0.28377 L -1.41048E-7 -2.46068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516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51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1048E-7 0.28377 L -1.41048E-7 -2.46068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5165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6547" grpId="0" animBg="1"/>
      <p:bldP spid="1516547" grpId="1" animBg="1"/>
      <p:bldP spid="1516548" grpId="0" animBg="1"/>
      <p:bldP spid="151654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La ingeniería de requisitos en el ciclo de vida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La ingeniería de requisitos comienza con el proyecto y continúa durante todo el ciclo de vida del software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El esfuerzo principal debe realizarse al comienzo del proyecto (esto dependerá de la metodología empleada)</a:t>
            </a:r>
          </a:p>
          <a:p>
            <a:pPr lvl="1" eaLnBrk="1" hangingPunct="1"/>
            <a:r>
              <a:rPr lang="es-ES" smtClean="0"/>
              <a:t>Modelo lineal</a:t>
            </a:r>
          </a:p>
          <a:p>
            <a:pPr lvl="1" eaLnBrk="1" hangingPunct="1"/>
            <a:r>
              <a:rPr lang="es-ES" smtClean="0"/>
              <a:t>El modelo DRA</a:t>
            </a:r>
          </a:p>
          <a:p>
            <a:pPr lvl="1" eaLnBrk="1" hangingPunct="1"/>
            <a:r>
              <a:rPr lang="es-ES" smtClean="0"/>
              <a:t>Métrica 3</a:t>
            </a:r>
          </a:p>
          <a:p>
            <a:pPr lvl="1" eaLnBrk="1" hangingPunct="1"/>
            <a:r>
              <a:rPr lang="es-ES" smtClean="0"/>
              <a:t>El modelo RUP (Rational Unified Process)</a:t>
            </a:r>
          </a:p>
          <a:p>
            <a:pPr lvl="1" eaLnBrk="1" hangingPunct="1"/>
            <a:r>
              <a:rPr lang="es-ES" smtClean="0"/>
              <a:t>e</a:t>
            </a:r>
            <a:r>
              <a:rPr lang="es-ES" smtClean="0">
                <a:solidFill>
                  <a:srgbClr val="CC3300"/>
                </a:solidFill>
              </a:rPr>
              <a:t>X</a:t>
            </a:r>
            <a:r>
              <a:rPr lang="es-ES" smtClean="0"/>
              <a:t>treme </a:t>
            </a:r>
            <a:r>
              <a:rPr lang="es-ES" smtClean="0">
                <a:solidFill>
                  <a:srgbClr val="CC3300"/>
                </a:solidFill>
              </a:rPr>
              <a:t>P</a:t>
            </a:r>
            <a:r>
              <a:rPr lang="es-ES" smtClean="0"/>
              <a:t>rogramming XP</a:t>
            </a:r>
          </a:p>
          <a:p>
            <a:pPr eaLnBrk="1" hangingPunct="1"/>
            <a:endParaRPr lang="es-ES" smtClean="0"/>
          </a:p>
          <a:p>
            <a:pPr eaLnBrk="1" hangingPunct="1"/>
            <a:r>
              <a:rPr lang="es-ES" smtClean="0"/>
              <a:t>Sus resultados marcarán el futuro del proyecto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4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8686800" cy="1676400"/>
          </a:xfrm>
        </p:spPr>
        <p:txBody>
          <a:bodyPr/>
          <a:lstStyle/>
          <a:p>
            <a:pPr eaLnBrk="1" hangingPunct="1"/>
            <a:r>
              <a:rPr lang="es-ES" sz="3200" dirty="0">
                <a:solidFill>
                  <a:srgbClr val="000066"/>
                </a:solidFill>
                <a:latin typeface="Arial" charset="0"/>
              </a:rPr>
              <a:t>Fundamentos de ingeniería de software</a:t>
            </a:r>
            <a:br>
              <a:rPr lang="es-ES" sz="3200" dirty="0">
                <a:solidFill>
                  <a:srgbClr val="000066"/>
                </a:solidFill>
                <a:latin typeface="Arial" charset="0"/>
              </a:rPr>
            </a:br>
            <a:endParaRPr lang="es-ES" sz="3200" dirty="0" smtClean="0">
              <a:solidFill>
                <a:srgbClr val="000066"/>
              </a:solidFill>
            </a:endParaRPr>
          </a:p>
        </p:txBody>
      </p:sp>
      <p:sp>
        <p:nvSpPr>
          <p:cNvPr id="14339" name="Rectangle 5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86000"/>
            <a:ext cx="8763000" cy="4114800"/>
          </a:xfrm>
        </p:spPr>
        <p:txBody>
          <a:bodyPr/>
          <a:lstStyle/>
          <a:p>
            <a:pPr eaLnBrk="1" hangingPunct="1"/>
            <a:endParaRPr lang="es-ES" sz="3200" dirty="0" smtClean="0"/>
          </a:p>
          <a:p>
            <a:pPr eaLnBrk="1" hangingPunct="1"/>
            <a:endParaRPr lang="es-ES" dirty="0" smtClean="0">
              <a:solidFill>
                <a:schemeClr val="hlink"/>
              </a:solidFill>
            </a:endParaRPr>
          </a:p>
          <a:p>
            <a:pPr eaLnBrk="1" hangingPunct="1"/>
            <a:r>
              <a:rPr lang="es-ES" sz="3200" dirty="0" smtClean="0">
                <a:solidFill>
                  <a:srgbClr val="006600"/>
                </a:solidFill>
              </a:rPr>
              <a:t>Tema </a:t>
            </a:r>
            <a:r>
              <a:rPr lang="es-ES" sz="3200" dirty="0" smtClean="0">
                <a:solidFill>
                  <a:srgbClr val="006600"/>
                </a:solidFill>
              </a:rPr>
              <a:t>6:</a:t>
            </a:r>
            <a:r>
              <a:rPr lang="es-ES" sz="2800" dirty="0" smtClean="0">
                <a:solidFill>
                  <a:srgbClr val="006600"/>
                </a:solidFill>
              </a:rPr>
              <a:t> </a:t>
            </a:r>
            <a:r>
              <a:rPr lang="es-ES" sz="2800" b="1" dirty="0" smtClean="0">
                <a:solidFill>
                  <a:srgbClr val="006600"/>
                </a:solidFill>
              </a:rPr>
              <a:t>[</a:t>
            </a:r>
            <a:r>
              <a:rPr lang="es-ES" sz="2800" dirty="0" smtClean="0"/>
              <a:t>Priorización y validación de Requisitos</a:t>
            </a:r>
            <a:r>
              <a:rPr lang="es-ES" sz="2800" b="1" dirty="0" smtClean="0">
                <a:solidFill>
                  <a:srgbClr val="006600"/>
                </a:solidFill>
              </a:rPr>
              <a:t>]</a:t>
            </a:r>
            <a:r>
              <a:rPr lang="es-ES" sz="2800" dirty="0" smtClean="0">
                <a:solidFill>
                  <a:srgbClr val="006600"/>
                </a:solidFill>
              </a:rPr>
              <a:t> </a:t>
            </a:r>
            <a:endParaRPr lang="es-ES" sz="2800" dirty="0" smtClean="0">
              <a:solidFill>
                <a:srgbClr val="006600"/>
              </a:solidFill>
            </a:endParaRPr>
          </a:p>
          <a:p>
            <a:pPr eaLnBrk="1" hangingPunct="1"/>
            <a:endParaRPr lang="es-ES" sz="2800" dirty="0" smtClean="0">
              <a:solidFill>
                <a:srgbClr val="006600"/>
              </a:solidFill>
            </a:endParaRPr>
          </a:p>
          <a:p>
            <a:pPr eaLnBrk="1" hangingPunct="1"/>
            <a:endParaRPr lang="es-ES" b="1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47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66"/>
      </a:hlink>
      <a:folHlink>
        <a:srgbClr val="B2B2B2"/>
      </a:folHlink>
    </a:clrScheme>
    <a:fontScheme name="Diseño predeterminado">
      <a:majorFont>
        <a:latin typeface="Garrison Light Sans"/>
        <a:ea typeface=""/>
        <a:cs typeface=""/>
      </a:majorFont>
      <a:minorFont>
        <a:latin typeface="Garrison Light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990000"/>
            </a:solidFill>
            <a:effectLst/>
            <a:latin typeface="Garrison Light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990000"/>
            </a:solidFill>
            <a:effectLst/>
            <a:latin typeface="Garrison Light Sans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26269</TotalTime>
  <Words>479</Words>
  <Application>Microsoft Office PowerPoint</Application>
  <PresentationFormat>A4 (210 x 297 mm)</PresentationFormat>
  <Paragraphs>101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Garrison Light Sans</vt:lpstr>
      <vt:lpstr>Times New Roman</vt:lpstr>
      <vt:lpstr>Trebuchet MS</vt:lpstr>
      <vt:lpstr>Diseño predeterminado</vt:lpstr>
      <vt:lpstr>Fundamentos de ingeniería de software </vt:lpstr>
      <vt:lpstr>Actividad – Previa a la entrega: Verificación de los requisitos (recordando)</vt:lpstr>
      <vt:lpstr>Tablas para Ordenar Requisitos</vt:lpstr>
      <vt:lpstr>Visión tradicional de los requisitos</vt:lpstr>
      <vt:lpstr>Ingeniería de Requisitos</vt:lpstr>
      <vt:lpstr>La ingeniería de requisitos en el ciclo de vida</vt:lpstr>
      <vt:lpstr>Fundamentos de ingeniería de software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rcortese</dc:creator>
  <cp:lastModifiedBy>Ricardo Cortés Espinosa</cp:lastModifiedBy>
  <cp:revision>1040</cp:revision>
  <cp:lastPrinted>2001-11-28T11:57:43Z</cp:lastPrinted>
  <dcterms:created xsi:type="dcterms:W3CDTF">2009-04-22T19:24:48Z</dcterms:created>
  <dcterms:modified xsi:type="dcterms:W3CDTF">2021-11-29T16:51:11Z</dcterms:modified>
</cp:coreProperties>
</file>