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463" r:id="rId2"/>
    <p:sldId id="487" r:id="rId3"/>
    <p:sldId id="570" r:id="rId4"/>
    <p:sldId id="603" r:id="rId5"/>
    <p:sldId id="604" r:id="rId6"/>
    <p:sldId id="605" r:id="rId7"/>
    <p:sldId id="606" r:id="rId8"/>
    <p:sldId id="575" r:id="rId9"/>
    <p:sldId id="607" r:id="rId10"/>
    <p:sldId id="608" r:id="rId11"/>
    <p:sldId id="609" r:id="rId12"/>
    <p:sldId id="610" r:id="rId13"/>
    <p:sldId id="611" r:id="rId14"/>
    <p:sldId id="612" r:id="rId15"/>
    <p:sldId id="613" r:id="rId16"/>
    <p:sldId id="614" r:id="rId17"/>
    <p:sldId id="615" r:id="rId18"/>
    <p:sldId id="616" r:id="rId19"/>
    <p:sldId id="617" r:id="rId20"/>
    <p:sldId id="618" r:id="rId21"/>
    <p:sldId id="619" r:id="rId22"/>
    <p:sldId id="620" r:id="rId23"/>
    <p:sldId id="621" r:id="rId24"/>
    <p:sldId id="594" r:id="rId25"/>
    <p:sldId id="623" r:id="rId26"/>
    <p:sldId id="624" r:id="rId27"/>
    <p:sldId id="625" r:id="rId28"/>
    <p:sldId id="626" r:id="rId29"/>
    <p:sldId id="627" r:id="rId30"/>
    <p:sldId id="628" r:id="rId31"/>
    <p:sldId id="601" r:id="rId32"/>
    <p:sldId id="629" r:id="rId33"/>
    <p:sldId id="630" r:id="rId34"/>
    <p:sldId id="566" r:id="rId35"/>
  </p:sldIdLst>
  <p:sldSz cx="9906000" cy="6858000" type="A4"/>
  <p:notesSz cx="7099300" cy="10234613"/>
  <p:defaultTextStyle>
    <a:defPPr>
      <a:defRPr lang="en-US"/>
    </a:defPPr>
    <a:lvl1pPr algn="ctr" rtl="0" fontAlgn="base">
      <a:spcBef>
        <a:spcPct val="50000"/>
      </a:spcBef>
      <a:spcAft>
        <a:spcPct val="0"/>
      </a:spcAft>
      <a:defRPr kern="1200">
        <a:solidFill>
          <a:srgbClr val="990000"/>
        </a:solidFill>
        <a:latin typeface="Garrison Light Sans" pitchFamily="34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kern="1200">
        <a:solidFill>
          <a:srgbClr val="990000"/>
        </a:solidFill>
        <a:latin typeface="Garrison Light Sans" pitchFamily="34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kern="1200">
        <a:solidFill>
          <a:srgbClr val="990000"/>
        </a:solidFill>
        <a:latin typeface="Garrison Light Sans" pitchFamily="34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kern="1200">
        <a:solidFill>
          <a:srgbClr val="990000"/>
        </a:solidFill>
        <a:latin typeface="Garrison Light Sans" pitchFamily="34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kern="1200">
        <a:solidFill>
          <a:srgbClr val="990000"/>
        </a:solidFill>
        <a:latin typeface="Garrison Light Sans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rgbClr val="990000"/>
        </a:solidFill>
        <a:latin typeface="Garrison Light Sans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rgbClr val="990000"/>
        </a:solidFill>
        <a:latin typeface="Garrison Light Sans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rgbClr val="990000"/>
        </a:solidFill>
        <a:latin typeface="Garrison Light Sans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rgbClr val="990000"/>
        </a:solidFill>
        <a:latin typeface="Garrison Light Sans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00"/>
    <a:srgbClr val="CC3300"/>
    <a:srgbClr val="CC0000"/>
    <a:srgbClr val="EAE8BC"/>
    <a:srgbClr val="F5D7B5"/>
    <a:srgbClr val="F3DFD9"/>
    <a:srgbClr val="DFEABC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49" autoAdjust="0"/>
    <p:restoredTop sz="81849" autoAdjust="0"/>
  </p:normalViewPr>
  <p:slideViewPr>
    <p:cSldViewPr snapToGrid="0">
      <p:cViewPr varScale="1">
        <p:scale>
          <a:sx n="95" d="100"/>
          <a:sy n="95" d="100"/>
        </p:scale>
        <p:origin x="2208" y="8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24"/>
    </p:cViewPr>
  </p:sorterViewPr>
  <p:notesViewPr>
    <p:cSldViewPr snapToGrid="0">
      <p:cViewPr>
        <p:scale>
          <a:sx n="75" d="100"/>
          <a:sy n="75" d="100"/>
        </p:scale>
        <p:origin x="-1350" y="-72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5E94E7-10EE-43B7-8520-7006C60B9DC1}" type="doc">
      <dgm:prSet loTypeId="urn:microsoft.com/office/officeart/2005/8/layout/cycle5" loCatId="cycle" qsTypeId="urn:microsoft.com/office/officeart/2005/8/quickstyle/simple3" qsCatId="simple" csTypeId="urn:microsoft.com/office/officeart/2005/8/colors/accent1_4" csCatId="accent1" phldr="1"/>
      <dgm:spPr/>
      <dgm:t>
        <a:bodyPr/>
        <a:lstStyle/>
        <a:p>
          <a:endParaRPr lang="es-MX"/>
        </a:p>
      </dgm:t>
    </dgm:pt>
    <dgm:pt modelId="{08F8750A-784F-48EF-A5CB-2F0E26A297C3}">
      <dgm:prSet phldrT="[Texto]" custT="1"/>
      <dgm:spPr/>
      <dgm:t>
        <a:bodyPr/>
        <a:lstStyle/>
        <a:p>
          <a:r>
            <a:rPr lang="es-MX" sz="2000" dirty="0" smtClean="0"/>
            <a:t>Diseño</a:t>
          </a:r>
          <a:endParaRPr lang="es-MX" sz="2000" dirty="0"/>
        </a:p>
      </dgm:t>
    </dgm:pt>
    <dgm:pt modelId="{0F79B82A-1616-44F3-9086-4184D7D9B85B}" type="parTrans" cxnId="{ECFA9C1F-72CF-4A78-8D58-2A65F1D456D5}">
      <dgm:prSet/>
      <dgm:spPr/>
      <dgm:t>
        <a:bodyPr/>
        <a:lstStyle/>
        <a:p>
          <a:endParaRPr lang="es-MX" sz="2000"/>
        </a:p>
      </dgm:t>
    </dgm:pt>
    <dgm:pt modelId="{27B29B74-A9D5-4BD6-AF14-7FA4B3528D1F}" type="sibTrans" cxnId="{ECFA9C1F-72CF-4A78-8D58-2A65F1D456D5}">
      <dgm:prSet custT="1"/>
      <dgm:spPr>
        <a:solidFill>
          <a:srgbClr val="FF0000"/>
        </a:solidFill>
        <a:ln w="57150">
          <a:solidFill>
            <a:srgbClr val="FF0000"/>
          </a:solidFill>
        </a:ln>
      </dgm:spPr>
      <dgm:t>
        <a:bodyPr/>
        <a:lstStyle/>
        <a:p>
          <a:endParaRPr lang="es-MX" sz="2000"/>
        </a:p>
      </dgm:t>
    </dgm:pt>
    <dgm:pt modelId="{5B52C326-66E7-4826-BF84-14D24BE22725}">
      <dgm:prSet phldrT="[Texto]" custT="1"/>
      <dgm:spPr/>
      <dgm:t>
        <a:bodyPr/>
        <a:lstStyle/>
        <a:p>
          <a:r>
            <a:rPr lang="es-MX" sz="2000" dirty="0" smtClean="0"/>
            <a:t>Pruebas de usuario</a:t>
          </a:r>
          <a:endParaRPr lang="es-MX" sz="2000" dirty="0"/>
        </a:p>
      </dgm:t>
    </dgm:pt>
    <dgm:pt modelId="{EF60141D-68BD-45BF-BAD3-39ACD405BBE3}" type="parTrans" cxnId="{0201F04F-C593-44B0-B640-690773C06732}">
      <dgm:prSet/>
      <dgm:spPr/>
      <dgm:t>
        <a:bodyPr/>
        <a:lstStyle/>
        <a:p>
          <a:endParaRPr lang="es-MX" sz="2000"/>
        </a:p>
      </dgm:t>
    </dgm:pt>
    <dgm:pt modelId="{B0F7C21A-AE57-456C-9715-BF89691CE8EA}" type="sibTrans" cxnId="{0201F04F-C593-44B0-B640-690773C06732}">
      <dgm:prSet custT="1"/>
      <dgm:spPr>
        <a:solidFill>
          <a:srgbClr val="00B050"/>
        </a:solidFill>
        <a:ln w="57150">
          <a:solidFill>
            <a:srgbClr val="00B050"/>
          </a:solidFill>
        </a:ln>
      </dgm:spPr>
      <dgm:t>
        <a:bodyPr/>
        <a:lstStyle/>
        <a:p>
          <a:endParaRPr lang="es-MX" sz="2000"/>
        </a:p>
      </dgm:t>
    </dgm:pt>
    <dgm:pt modelId="{3FA155E1-9579-4A16-85D2-5731DD03904D}">
      <dgm:prSet phldrT="[Texto]" custT="1"/>
      <dgm:spPr/>
      <dgm:t>
        <a:bodyPr/>
        <a:lstStyle/>
        <a:p>
          <a:r>
            <a:rPr lang="es-MX" sz="2000" dirty="0" smtClean="0"/>
            <a:t>Construcción Rápida</a:t>
          </a:r>
          <a:endParaRPr lang="es-MX" sz="2000" dirty="0"/>
        </a:p>
      </dgm:t>
    </dgm:pt>
    <dgm:pt modelId="{FFD8A3C3-66FC-46E9-AF70-988F3BEE996A}" type="parTrans" cxnId="{712D880A-4E92-4153-A578-1157D7FB335B}">
      <dgm:prSet/>
      <dgm:spPr/>
      <dgm:t>
        <a:bodyPr/>
        <a:lstStyle/>
        <a:p>
          <a:endParaRPr lang="es-MX" sz="2000"/>
        </a:p>
      </dgm:t>
    </dgm:pt>
    <dgm:pt modelId="{0F586A47-1B25-4213-9898-B048BBE781B3}" type="sibTrans" cxnId="{712D880A-4E92-4153-A578-1157D7FB335B}">
      <dgm:prSet custT="1"/>
      <dgm:spPr>
        <a:ln w="57150">
          <a:solidFill>
            <a:srgbClr val="FFC000"/>
          </a:solidFill>
        </a:ln>
      </dgm:spPr>
      <dgm:t>
        <a:bodyPr/>
        <a:lstStyle/>
        <a:p>
          <a:endParaRPr lang="es-MX" sz="2000"/>
        </a:p>
      </dgm:t>
    </dgm:pt>
    <dgm:pt modelId="{84052BDD-725B-4C05-9AC2-CD17A48587A7}">
      <dgm:prSet phldrT="[Texto]" custT="1"/>
      <dgm:spPr/>
      <dgm:t>
        <a:bodyPr/>
        <a:lstStyle/>
        <a:p>
          <a:r>
            <a:rPr lang="es-MX" sz="2000" dirty="0" smtClean="0"/>
            <a:t>Retroalimentación</a:t>
          </a:r>
          <a:endParaRPr lang="es-MX" sz="2000" dirty="0"/>
        </a:p>
      </dgm:t>
    </dgm:pt>
    <dgm:pt modelId="{06C4F9C1-A5F1-4F71-B1B4-DED92BC1D1C4}" type="parTrans" cxnId="{32FD2FB4-A698-4AD4-BEEE-F3523487E4DF}">
      <dgm:prSet/>
      <dgm:spPr/>
      <dgm:t>
        <a:bodyPr/>
        <a:lstStyle/>
        <a:p>
          <a:endParaRPr lang="es-MX" sz="2000"/>
        </a:p>
      </dgm:t>
    </dgm:pt>
    <dgm:pt modelId="{F732CA40-F4D2-41FD-AA17-C4C601E07E7E}" type="sibTrans" cxnId="{32FD2FB4-A698-4AD4-BEEE-F3523487E4DF}">
      <dgm:prSet custT="1"/>
      <dgm:spPr>
        <a:ln w="57150">
          <a:solidFill>
            <a:srgbClr val="00B0F0"/>
          </a:solidFill>
        </a:ln>
      </dgm:spPr>
      <dgm:t>
        <a:bodyPr/>
        <a:lstStyle/>
        <a:p>
          <a:endParaRPr lang="es-MX" sz="2000"/>
        </a:p>
      </dgm:t>
    </dgm:pt>
    <dgm:pt modelId="{7491BA9A-C851-4F34-8AB2-903920C477F8}">
      <dgm:prSet phldrT="[Texto]" custT="1"/>
      <dgm:spPr/>
      <dgm:t>
        <a:bodyPr/>
        <a:lstStyle/>
        <a:p>
          <a:r>
            <a:rPr lang="es-MX" sz="2000" dirty="0" smtClean="0"/>
            <a:t>Requerimientos de Usuario</a:t>
          </a:r>
          <a:endParaRPr lang="es-MX" sz="2000" dirty="0"/>
        </a:p>
      </dgm:t>
    </dgm:pt>
    <dgm:pt modelId="{14C44C50-C36A-4346-B702-A05A54A3658E}" type="parTrans" cxnId="{05A4A37D-FA7B-4B3D-AE7D-EC77936E62CA}">
      <dgm:prSet/>
      <dgm:spPr/>
      <dgm:t>
        <a:bodyPr/>
        <a:lstStyle/>
        <a:p>
          <a:endParaRPr lang="es-MX" sz="2000"/>
        </a:p>
      </dgm:t>
    </dgm:pt>
    <dgm:pt modelId="{0209384E-875E-42B4-92E6-95DB958DC379}" type="sibTrans" cxnId="{05A4A37D-FA7B-4B3D-AE7D-EC77936E62CA}">
      <dgm:prSet custT="1"/>
      <dgm:spPr>
        <a:ln w="57150">
          <a:solidFill>
            <a:srgbClr val="7030A0"/>
          </a:solidFill>
        </a:ln>
      </dgm:spPr>
      <dgm:t>
        <a:bodyPr/>
        <a:lstStyle/>
        <a:p>
          <a:endParaRPr lang="es-MX" sz="2000"/>
        </a:p>
      </dgm:t>
    </dgm:pt>
    <dgm:pt modelId="{36D509CC-D0F3-47C3-A279-10E5ACE51C38}" type="pres">
      <dgm:prSet presAssocID="{635E94E7-10EE-43B7-8520-7006C60B9DC1}" presName="cycle" presStyleCnt="0">
        <dgm:presLayoutVars>
          <dgm:dir/>
          <dgm:resizeHandles val="exact"/>
        </dgm:presLayoutVars>
      </dgm:prSet>
      <dgm:spPr/>
    </dgm:pt>
    <dgm:pt modelId="{707D5C77-C02A-4144-BA41-B32567C0B902}" type="pres">
      <dgm:prSet presAssocID="{08F8750A-784F-48EF-A5CB-2F0E26A297C3}" presName="node" presStyleLbl="node1" presStyleIdx="0" presStyleCnt="5">
        <dgm:presLayoutVars>
          <dgm:bulletEnabled val="1"/>
        </dgm:presLayoutVars>
      </dgm:prSet>
      <dgm:spPr/>
    </dgm:pt>
    <dgm:pt modelId="{71185352-ACF3-46D3-9AD8-FCAEB261FB86}" type="pres">
      <dgm:prSet presAssocID="{08F8750A-784F-48EF-A5CB-2F0E26A297C3}" presName="spNode" presStyleCnt="0"/>
      <dgm:spPr/>
    </dgm:pt>
    <dgm:pt modelId="{E0368436-9478-40CA-8DB2-A6D927ECAAE5}" type="pres">
      <dgm:prSet presAssocID="{27B29B74-A9D5-4BD6-AF14-7FA4B3528D1F}" presName="sibTrans" presStyleLbl="sibTrans1D1" presStyleIdx="0" presStyleCnt="5"/>
      <dgm:spPr/>
    </dgm:pt>
    <dgm:pt modelId="{51AADE90-0916-4879-B68C-6706E555D07E}" type="pres">
      <dgm:prSet presAssocID="{3FA155E1-9579-4A16-85D2-5731DD03904D}" presName="node" presStyleLbl="node1" presStyleIdx="1" presStyleCnt="5" custRadScaleRad="114970" custRadScaleInc="9079">
        <dgm:presLayoutVars>
          <dgm:bulletEnabled val="1"/>
        </dgm:presLayoutVars>
      </dgm:prSet>
      <dgm:spPr/>
    </dgm:pt>
    <dgm:pt modelId="{E8FFAF50-C184-40D6-8F0C-5374F25B4A3A}" type="pres">
      <dgm:prSet presAssocID="{3FA155E1-9579-4A16-85D2-5731DD03904D}" presName="spNode" presStyleCnt="0"/>
      <dgm:spPr/>
    </dgm:pt>
    <dgm:pt modelId="{AB9E4E3F-9298-4F37-9A64-6893C2758FFA}" type="pres">
      <dgm:prSet presAssocID="{0F586A47-1B25-4213-9898-B048BBE781B3}" presName="sibTrans" presStyleLbl="sibTrans1D1" presStyleIdx="1" presStyleCnt="5"/>
      <dgm:spPr/>
    </dgm:pt>
    <dgm:pt modelId="{7A6B172B-3518-439B-8CC6-852E627CBC71}" type="pres">
      <dgm:prSet presAssocID="{5B52C326-66E7-4826-BF84-14D24BE22725}" presName="node" presStyleLbl="node1" presStyleIdx="2" presStyleCnt="5" custRadScaleRad="108978" custRadScaleInc="-51287">
        <dgm:presLayoutVars>
          <dgm:bulletEnabled val="1"/>
        </dgm:presLayoutVars>
      </dgm:prSet>
      <dgm:spPr/>
    </dgm:pt>
    <dgm:pt modelId="{C4CFAA20-6010-421A-8317-2494C440CAF9}" type="pres">
      <dgm:prSet presAssocID="{5B52C326-66E7-4826-BF84-14D24BE22725}" presName="spNode" presStyleCnt="0"/>
      <dgm:spPr/>
    </dgm:pt>
    <dgm:pt modelId="{C5DB5D34-D7EF-4083-AEA2-AEB9A1220F60}" type="pres">
      <dgm:prSet presAssocID="{B0F7C21A-AE57-456C-9715-BF89691CE8EA}" presName="sibTrans" presStyleLbl="sibTrans1D1" presStyleIdx="2" presStyleCnt="5"/>
      <dgm:spPr/>
    </dgm:pt>
    <dgm:pt modelId="{335E6251-ED4D-4926-A1CD-4A23CA33987E}" type="pres">
      <dgm:prSet presAssocID="{84052BDD-725B-4C05-9AC2-CD17A48587A7}" presName="node" presStyleLbl="node1" presStyleIdx="3" presStyleCnt="5" custScaleX="141442" custRadScaleRad="111110" custRadScaleInc="65215">
        <dgm:presLayoutVars>
          <dgm:bulletEnabled val="1"/>
        </dgm:presLayoutVars>
      </dgm:prSet>
      <dgm:spPr/>
    </dgm:pt>
    <dgm:pt modelId="{0B90B306-5C26-4764-A7E4-F51DE5B9577D}" type="pres">
      <dgm:prSet presAssocID="{84052BDD-725B-4C05-9AC2-CD17A48587A7}" presName="spNode" presStyleCnt="0"/>
      <dgm:spPr/>
    </dgm:pt>
    <dgm:pt modelId="{596C0932-BAC1-4A1E-86CE-AC9B80402727}" type="pres">
      <dgm:prSet presAssocID="{F732CA40-F4D2-41FD-AA17-C4C601E07E7E}" presName="sibTrans" presStyleLbl="sibTrans1D1" presStyleIdx="3" presStyleCnt="5"/>
      <dgm:spPr/>
    </dgm:pt>
    <dgm:pt modelId="{68DDEFE8-CDCD-4CC1-8630-1B89B1F97724}" type="pres">
      <dgm:prSet presAssocID="{7491BA9A-C851-4F34-8AB2-903920C477F8}" presName="node" presStyleLbl="node1" presStyleIdx="4" presStyleCnt="5" custScaleX="162248" custRadScaleRad="112665" custRadScaleInc="-5736">
        <dgm:presLayoutVars>
          <dgm:bulletEnabled val="1"/>
        </dgm:presLayoutVars>
      </dgm:prSet>
      <dgm:spPr/>
    </dgm:pt>
    <dgm:pt modelId="{C97C36EB-8000-4344-8F1C-781A1F020981}" type="pres">
      <dgm:prSet presAssocID="{7491BA9A-C851-4F34-8AB2-903920C477F8}" presName="spNode" presStyleCnt="0"/>
      <dgm:spPr/>
    </dgm:pt>
    <dgm:pt modelId="{8D21A79D-EBA8-4268-94DF-4B1406841709}" type="pres">
      <dgm:prSet presAssocID="{0209384E-875E-42B4-92E6-95DB958DC379}" presName="sibTrans" presStyleLbl="sibTrans1D1" presStyleIdx="4" presStyleCnt="5"/>
      <dgm:spPr/>
    </dgm:pt>
  </dgm:ptLst>
  <dgm:cxnLst>
    <dgm:cxn modelId="{32FD2FB4-A698-4AD4-BEEE-F3523487E4DF}" srcId="{635E94E7-10EE-43B7-8520-7006C60B9DC1}" destId="{84052BDD-725B-4C05-9AC2-CD17A48587A7}" srcOrd="3" destOrd="0" parTransId="{06C4F9C1-A5F1-4F71-B1B4-DED92BC1D1C4}" sibTransId="{F732CA40-F4D2-41FD-AA17-C4C601E07E7E}"/>
    <dgm:cxn modelId="{826A7690-700E-4DAA-BEFB-C4554EBEAA30}" type="presOf" srcId="{635E94E7-10EE-43B7-8520-7006C60B9DC1}" destId="{36D509CC-D0F3-47C3-A279-10E5ACE51C38}" srcOrd="0" destOrd="0" presId="urn:microsoft.com/office/officeart/2005/8/layout/cycle5"/>
    <dgm:cxn modelId="{CD7CF051-AC5C-42D7-9073-5727C462EAB5}" type="presOf" srcId="{3FA155E1-9579-4A16-85D2-5731DD03904D}" destId="{51AADE90-0916-4879-B68C-6706E555D07E}" srcOrd="0" destOrd="0" presId="urn:microsoft.com/office/officeart/2005/8/layout/cycle5"/>
    <dgm:cxn modelId="{CF86A4BD-EE77-49D3-91FA-2754F0186B7F}" type="presOf" srcId="{7491BA9A-C851-4F34-8AB2-903920C477F8}" destId="{68DDEFE8-CDCD-4CC1-8630-1B89B1F97724}" srcOrd="0" destOrd="0" presId="urn:microsoft.com/office/officeart/2005/8/layout/cycle5"/>
    <dgm:cxn modelId="{05A4A37D-FA7B-4B3D-AE7D-EC77936E62CA}" srcId="{635E94E7-10EE-43B7-8520-7006C60B9DC1}" destId="{7491BA9A-C851-4F34-8AB2-903920C477F8}" srcOrd="4" destOrd="0" parTransId="{14C44C50-C36A-4346-B702-A05A54A3658E}" sibTransId="{0209384E-875E-42B4-92E6-95DB958DC379}"/>
    <dgm:cxn modelId="{0E4BEFD6-37B0-40FA-88C0-313FAE8AA8DF}" type="presOf" srcId="{0209384E-875E-42B4-92E6-95DB958DC379}" destId="{8D21A79D-EBA8-4268-94DF-4B1406841709}" srcOrd="0" destOrd="0" presId="urn:microsoft.com/office/officeart/2005/8/layout/cycle5"/>
    <dgm:cxn modelId="{0201F04F-C593-44B0-B640-690773C06732}" srcId="{635E94E7-10EE-43B7-8520-7006C60B9DC1}" destId="{5B52C326-66E7-4826-BF84-14D24BE22725}" srcOrd="2" destOrd="0" parTransId="{EF60141D-68BD-45BF-BAD3-39ACD405BBE3}" sibTransId="{B0F7C21A-AE57-456C-9715-BF89691CE8EA}"/>
    <dgm:cxn modelId="{08ECB1A3-D044-4E50-9BBD-0E339004B694}" type="presOf" srcId="{84052BDD-725B-4C05-9AC2-CD17A48587A7}" destId="{335E6251-ED4D-4926-A1CD-4A23CA33987E}" srcOrd="0" destOrd="0" presId="urn:microsoft.com/office/officeart/2005/8/layout/cycle5"/>
    <dgm:cxn modelId="{5AEB9F02-2D86-43FA-97C1-EDFE62F3860D}" type="presOf" srcId="{08F8750A-784F-48EF-A5CB-2F0E26A297C3}" destId="{707D5C77-C02A-4144-BA41-B32567C0B902}" srcOrd="0" destOrd="0" presId="urn:microsoft.com/office/officeart/2005/8/layout/cycle5"/>
    <dgm:cxn modelId="{CA1D47B0-C9F1-41A5-96A0-5DFF784EA526}" type="presOf" srcId="{0F586A47-1B25-4213-9898-B048BBE781B3}" destId="{AB9E4E3F-9298-4F37-9A64-6893C2758FFA}" srcOrd="0" destOrd="0" presId="urn:microsoft.com/office/officeart/2005/8/layout/cycle5"/>
    <dgm:cxn modelId="{712D880A-4E92-4153-A578-1157D7FB335B}" srcId="{635E94E7-10EE-43B7-8520-7006C60B9DC1}" destId="{3FA155E1-9579-4A16-85D2-5731DD03904D}" srcOrd="1" destOrd="0" parTransId="{FFD8A3C3-66FC-46E9-AF70-988F3BEE996A}" sibTransId="{0F586A47-1B25-4213-9898-B048BBE781B3}"/>
    <dgm:cxn modelId="{95D57575-CCB3-4717-96A5-6F45F2EC3C7A}" type="presOf" srcId="{B0F7C21A-AE57-456C-9715-BF89691CE8EA}" destId="{C5DB5D34-D7EF-4083-AEA2-AEB9A1220F60}" srcOrd="0" destOrd="0" presId="urn:microsoft.com/office/officeart/2005/8/layout/cycle5"/>
    <dgm:cxn modelId="{ECFA9C1F-72CF-4A78-8D58-2A65F1D456D5}" srcId="{635E94E7-10EE-43B7-8520-7006C60B9DC1}" destId="{08F8750A-784F-48EF-A5CB-2F0E26A297C3}" srcOrd="0" destOrd="0" parTransId="{0F79B82A-1616-44F3-9086-4184D7D9B85B}" sibTransId="{27B29B74-A9D5-4BD6-AF14-7FA4B3528D1F}"/>
    <dgm:cxn modelId="{16A50DFB-2060-40BC-BE02-2D719536D0D2}" type="presOf" srcId="{F732CA40-F4D2-41FD-AA17-C4C601E07E7E}" destId="{596C0932-BAC1-4A1E-86CE-AC9B80402727}" srcOrd="0" destOrd="0" presId="urn:microsoft.com/office/officeart/2005/8/layout/cycle5"/>
    <dgm:cxn modelId="{DC525CDB-D876-4396-9D52-E1B7B31B1E59}" type="presOf" srcId="{27B29B74-A9D5-4BD6-AF14-7FA4B3528D1F}" destId="{E0368436-9478-40CA-8DB2-A6D927ECAAE5}" srcOrd="0" destOrd="0" presId="urn:microsoft.com/office/officeart/2005/8/layout/cycle5"/>
    <dgm:cxn modelId="{66BA1A51-6434-4B50-8C10-499D7C9B6D01}" type="presOf" srcId="{5B52C326-66E7-4826-BF84-14D24BE22725}" destId="{7A6B172B-3518-439B-8CC6-852E627CBC71}" srcOrd="0" destOrd="0" presId="urn:microsoft.com/office/officeart/2005/8/layout/cycle5"/>
    <dgm:cxn modelId="{58C2D895-0E84-4ED4-9E06-264F3C73375D}" type="presParOf" srcId="{36D509CC-D0F3-47C3-A279-10E5ACE51C38}" destId="{707D5C77-C02A-4144-BA41-B32567C0B902}" srcOrd="0" destOrd="0" presId="urn:microsoft.com/office/officeart/2005/8/layout/cycle5"/>
    <dgm:cxn modelId="{7D38B36B-3B51-46A6-882D-5A1D233F79C7}" type="presParOf" srcId="{36D509CC-D0F3-47C3-A279-10E5ACE51C38}" destId="{71185352-ACF3-46D3-9AD8-FCAEB261FB86}" srcOrd="1" destOrd="0" presId="urn:microsoft.com/office/officeart/2005/8/layout/cycle5"/>
    <dgm:cxn modelId="{9703CAAB-48D0-40B3-A3DD-38E0322958EA}" type="presParOf" srcId="{36D509CC-D0F3-47C3-A279-10E5ACE51C38}" destId="{E0368436-9478-40CA-8DB2-A6D927ECAAE5}" srcOrd="2" destOrd="0" presId="urn:microsoft.com/office/officeart/2005/8/layout/cycle5"/>
    <dgm:cxn modelId="{F0905FE4-2BF4-41F7-8936-FCB2737461C6}" type="presParOf" srcId="{36D509CC-D0F3-47C3-A279-10E5ACE51C38}" destId="{51AADE90-0916-4879-B68C-6706E555D07E}" srcOrd="3" destOrd="0" presId="urn:microsoft.com/office/officeart/2005/8/layout/cycle5"/>
    <dgm:cxn modelId="{1244C30F-C0F0-4FB7-A201-F3AED12F95A4}" type="presParOf" srcId="{36D509CC-D0F3-47C3-A279-10E5ACE51C38}" destId="{E8FFAF50-C184-40D6-8F0C-5374F25B4A3A}" srcOrd="4" destOrd="0" presId="urn:microsoft.com/office/officeart/2005/8/layout/cycle5"/>
    <dgm:cxn modelId="{98D5D5E2-FAE8-45BA-BC02-4B01BA674BC7}" type="presParOf" srcId="{36D509CC-D0F3-47C3-A279-10E5ACE51C38}" destId="{AB9E4E3F-9298-4F37-9A64-6893C2758FFA}" srcOrd="5" destOrd="0" presId="urn:microsoft.com/office/officeart/2005/8/layout/cycle5"/>
    <dgm:cxn modelId="{3FD943FF-C311-4AF8-B575-4191DA92BDD6}" type="presParOf" srcId="{36D509CC-D0F3-47C3-A279-10E5ACE51C38}" destId="{7A6B172B-3518-439B-8CC6-852E627CBC71}" srcOrd="6" destOrd="0" presId="urn:microsoft.com/office/officeart/2005/8/layout/cycle5"/>
    <dgm:cxn modelId="{03ACF569-B724-46DD-BBAE-40A4B64AC3F8}" type="presParOf" srcId="{36D509CC-D0F3-47C3-A279-10E5ACE51C38}" destId="{C4CFAA20-6010-421A-8317-2494C440CAF9}" srcOrd="7" destOrd="0" presId="urn:microsoft.com/office/officeart/2005/8/layout/cycle5"/>
    <dgm:cxn modelId="{653609B4-967C-4231-9BA5-D7842920A65A}" type="presParOf" srcId="{36D509CC-D0F3-47C3-A279-10E5ACE51C38}" destId="{C5DB5D34-D7EF-4083-AEA2-AEB9A1220F60}" srcOrd="8" destOrd="0" presId="urn:microsoft.com/office/officeart/2005/8/layout/cycle5"/>
    <dgm:cxn modelId="{F4AD8842-A354-4784-B82B-38A5A3305A8A}" type="presParOf" srcId="{36D509CC-D0F3-47C3-A279-10E5ACE51C38}" destId="{335E6251-ED4D-4926-A1CD-4A23CA33987E}" srcOrd="9" destOrd="0" presId="urn:microsoft.com/office/officeart/2005/8/layout/cycle5"/>
    <dgm:cxn modelId="{F77BD167-76F8-4867-B7F2-92BFC06EE6D3}" type="presParOf" srcId="{36D509CC-D0F3-47C3-A279-10E5ACE51C38}" destId="{0B90B306-5C26-4764-A7E4-F51DE5B9577D}" srcOrd="10" destOrd="0" presId="urn:microsoft.com/office/officeart/2005/8/layout/cycle5"/>
    <dgm:cxn modelId="{30D725CD-7045-4782-A5D1-7CAEB4E50260}" type="presParOf" srcId="{36D509CC-D0F3-47C3-A279-10E5ACE51C38}" destId="{596C0932-BAC1-4A1E-86CE-AC9B80402727}" srcOrd="11" destOrd="0" presId="urn:microsoft.com/office/officeart/2005/8/layout/cycle5"/>
    <dgm:cxn modelId="{D6E5807B-58F3-4D30-83F2-091E743AF190}" type="presParOf" srcId="{36D509CC-D0F3-47C3-A279-10E5ACE51C38}" destId="{68DDEFE8-CDCD-4CC1-8630-1B89B1F97724}" srcOrd="12" destOrd="0" presId="urn:microsoft.com/office/officeart/2005/8/layout/cycle5"/>
    <dgm:cxn modelId="{756DF1CD-4F52-4D00-896E-098E98B7B2D8}" type="presParOf" srcId="{36D509CC-D0F3-47C3-A279-10E5ACE51C38}" destId="{C97C36EB-8000-4344-8F1C-781A1F020981}" srcOrd="13" destOrd="0" presId="urn:microsoft.com/office/officeart/2005/8/layout/cycle5"/>
    <dgm:cxn modelId="{8C255C91-3649-4B4E-9AEA-0976B8B5B175}" type="presParOf" srcId="{36D509CC-D0F3-47C3-A279-10E5ACE51C38}" destId="{8D21A79D-EBA8-4268-94DF-4B1406841709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7D5C77-C02A-4144-BA41-B32567C0B902}">
      <dsp:nvSpPr>
        <dsp:cNvPr id="0" name=""/>
        <dsp:cNvSpPr/>
      </dsp:nvSpPr>
      <dsp:spPr>
        <a:xfrm>
          <a:off x="3391122" y="605"/>
          <a:ext cx="1746799" cy="1135419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Diseño</a:t>
          </a:r>
          <a:endParaRPr lang="es-MX" sz="2000" kern="1200" dirty="0"/>
        </a:p>
      </dsp:txBody>
      <dsp:txXfrm>
        <a:off x="3446549" y="56032"/>
        <a:ext cx="1635945" cy="1024565"/>
      </dsp:txXfrm>
    </dsp:sp>
    <dsp:sp modelId="{E0368436-9478-40CA-8DB2-A6D927ECAAE5}">
      <dsp:nvSpPr>
        <dsp:cNvPr id="0" name=""/>
        <dsp:cNvSpPr/>
      </dsp:nvSpPr>
      <dsp:spPr>
        <a:xfrm>
          <a:off x="2503937" y="713473"/>
          <a:ext cx="4535275" cy="4535275"/>
        </a:xfrm>
        <a:custGeom>
          <a:avLst/>
          <a:gdLst/>
          <a:ahLst/>
          <a:cxnLst/>
          <a:rect l="0" t="0" r="0" b="0"/>
          <a:pathLst>
            <a:path>
              <a:moveTo>
                <a:pt x="2948607" y="104662"/>
              </a:moveTo>
              <a:arcTo wR="2267637" hR="2267637" stAng="17248534" swAng="1527422"/>
            </a:path>
          </a:pathLst>
        </a:custGeom>
        <a:noFill/>
        <a:ln w="57150" cap="flat" cmpd="sng" algn="ctr">
          <a:solidFill>
            <a:srgbClr val="FF000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AADE90-0916-4879-B68C-6706E555D07E}">
      <dsp:nvSpPr>
        <dsp:cNvPr id="0" name=""/>
        <dsp:cNvSpPr/>
      </dsp:nvSpPr>
      <dsp:spPr>
        <a:xfrm>
          <a:off x="5899462" y="1557458"/>
          <a:ext cx="1746799" cy="1135419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-255083"/>
                <a:satOff val="-20472"/>
                <a:lumOff val="20264"/>
                <a:alphaOff val="0"/>
                <a:tint val="50000"/>
                <a:satMod val="300000"/>
              </a:schemeClr>
            </a:gs>
            <a:gs pos="35000">
              <a:schemeClr val="accent1">
                <a:shade val="50000"/>
                <a:hueOff val="-255083"/>
                <a:satOff val="-20472"/>
                <a:lumOff val="20264"/>
                <a:alphaOff val="0"/>
                <a:tint val="37000"/>
                <a:satMod val="300000"/>
              </a:schemeClr>
            </a:gs>
            <a:gs pos="100000">
              <a:schemeClr val="accent1">
                <a:shade val="50000"/>
                <a:hueOff val="-255083"/>
                <a:satOff val="-20472"/>
                <a:lumOff val="2026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Construcción Rápida</a:t>
          </a:r>
          <a:endParaRPr lang="es-MX" sz="2000" kern="1200" dirty="0"/>
        </a:p>
      </dsp:txBody>
      <dsp:txXfrm>
        <a:off x="5954889" y="1612885"/>
        <a:ext cx="1635945" cy="1024565"/>
      </dsp:txXfrm>
    </dsp:sp>
    <dsp:sp modelId="{AB9E4E3F-9298-4F37-9A64-6893C2758FFA}">
      <dsp:nvSpPr>
        <dsp:cNvPr id="0" name=""/>
        <dsp:cNvSpPr/>
      </dsp:nvSpPr>
      <dsp:spPr>
        <a:xfrm>
          <a:off x="2332701" y="389549"/>
          <a:ext cx="4535275" cy="4535275"/>
        </a:xfrm>
        <a:custGeom>
          <a:avLst/>
          <a:gdLst/>
          <a:ahLst/>
          <a:cxnLst/>
          <a:rect l="0" t="0" r="0" b="0"/>
          <a:pathLst>
            <a:path>
              <a:moveTo>
                <a:pt x="4516632" y="2557815"/>
              </a:moveTo>
              <a:arcTo wR="2267637" hR="2267637" stAng="441120" swAng="1187530"/>
            </a:path>
          </a:pathLst>
        </a:custGeom>
        <a:noFill/>
        <a:ln w="57150" cap="flat" cmpd="sng" algn="ctr">
          <a:solidFill>
            <a:srgbClr val="FFC00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6B172B-3518-439B-8CC6-852E627CBC71}">
      <dsp:nvSpPr>
        <dsp:cNvPr id="0" name=""/>
        <dsp:cNvSpPr/>
      </dsp:nvSpPr>
      <dsp:spPr>
        <a:xfrm>
          <a:off x="5236488" y="3911891"/>
          <a:ext cx="1746799" cy="1135419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-510166"/>
                <a:satOff val="-40943"/>
                <a:lumOff val="40528"/>
                <a:alphaOff val="0"/>
                <a:tint val="50000"/>
                <a:satMod val="300000"/>
              </a:schemeClr>
            </a:gs>
            <a:gs pos="35000">
              <a:schemeClr val="accent1">
                <a:shade val="50000"/>
                <a:hueOff val="-510166"/>
                <a:satOff val="-40943"/>
                <a:lumOff val="40528"/>
                <a:alphaOff val="0"/>
                <a:tint val="37000"/>
                <a:satMod val="300000"/>
              </a:schemeClr>
            </a:gs>
            <a:gs pos="100000">
              <a:schemeClr val="accent1">
                <a:shade val="50000"/>
                <a:hueOff val="-510166"/>
                <a:satOff val="-40943"/>
                <a:lumOff val="405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Pruebas de usuario</a:t>
          </a:r>
          <a:endParaRPr lang="es-MX" sz="2000" kern="1200" dirty="0"/>
        </a:p>
      </dsp:txBody>
      <dsp:txXfrm>
        <a:off x="5291915" y="3967318"/>
        <a:ext cx="1635945" cy="1024565"/>
      </dsp:txXfrm>
    </dsp:sp>
    <dsp:sp modelId="{C5DB5D34-D7EF-4083-AEA2-AEB9A1220F60}">
      <dsp:nvSpPr>
        <dsp:cNvPr id="0" name=""/>
        <dsp:cNvSpPr/>
      </dsp:nvSpPr>
      <dsp:spPr>
        <a:xfrm>
          <a:off x="1938934" y="831823"/>
          <a:ext cx="4535275" cy="4535275"/>
        </a:xfrm>
        <a:custGeom>
          <a:avLst/>
          <a:gdLst/>
          <a:ahLst/>
          <a:cxnLst/>
          <a:rect l="0" t="0" r="0" b="0"/>
          <a:pathLst>
            <a:path>
              <a:moveTo>
                <a:pt x="2984297" y="4419050"/>
              </a:moveTo>
              <a:arcTo wR="2267637" hR="2267637" stAng="4294590" swAng="2436603"/>
            </a:path>
          </a:pathLst>
        </a:custGeom>
        <a:noFill/>
        <a:ln w="57150" cap="flat" cmpd="sng" algn="ctr">
          <a:solidFill>
            <a:srgbClr val="00B05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5E6251-ED4D-4926-A1CD-4A23CA33987E}">
      <dsp:nvSpPr>
        <dsp:cNvPr id="0" name=""/>
        <dsp:cNvSpPr/>
      </dsp:nvSpPr>
      <dsp:spPr>
        <a:xfrm>
          <a:off x="1053186" y="3831490"/>
          <a:ext cx="2470708" cy="1135419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-510166"/>
                <a:satOff val="-40943"/>
                <a:lumOff val="40528"/>
                <a:alphaOff val="0"/>
                <a:tint val="50000"/>
                <a:satMod val="300000"/>
              </a:schemeClr>
            </a:gs>
            <a:gs pos="35000">
              <a:schemeClr val="accent1">
                <a:shade val="50000"/>
                <a:hueOff val="-510166"/>
                <a:satOff val="-40943"/>
                <a:lumOff val="40528"/>
                <a:alphaOff val="0"/>
                <a:tint val="37000"/>
                <a:satMod val="300000"/>
              </a:schemeClr>
            </a:gs>
            <a:gs pos="100000">
              <a:schemeClr val="accent1">
                <a:shade val="50000"/>
                <a:hueOff val="-510166"/>
                <a:satOff val="-40943"/>
                <a:lumOff val="405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Retroalimentación</a:t>
          </a:r>
          <a:endParaRPr lang="es-MX" sz="2000" kern="1200" dirty="0"/>
        </a:p>
      </dsp:txBody>
      <dsp:txXfrm>
        <a:off x="1108613" y="3886917"/>
        <a:ext cx="2359854" cy="1024565"/>
      </dsp:txXfrm>
    </dsp:sp>
    <dsp:sp modelId="{596C0932-BAC1-4A1E-86CE-AC9B80402727}">
      <dsp:nvSpPr>
        <dsp:cNvPr id="0" name=""/>
        <dsp:cNvSpPr/>
      </dsp:nvSpPr>
      <dsp:spPr>
        <a:xfrm>
          <a:off x="1710321" y="549237"/>
          <a:ext cx="4535275" cy="4535275"/>
        </a:xfrm>
        <a:custGeom>
          <a:avLst/>
          <a:gdLst/>
          <a:ahLst/>
          <a:cxnLst/>
          <a:rect l="0" t="0" r="0" b="0"/>
          <a:pathLst>
            <a:path>
              <a:moveTo>
                <a:pt x="145055" y="3065651"/>
              </a:moveTo>
              <a:arcTo wR="2267637" hR="2267637" stAng="9563734" swAng="1096386"/>
            </a:path>
          </a:pathLst>
        </a:custGeom>
        <a:noFill/>
        <a:ln w="57150" cap="flat" cmpd="sng" algn="ctr">
          <a:solidFill>
            <a:srgbClr val="00B0F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DDEFE8-CDCD-4CC1-8630-1B89B1F97724}">
      <dsp:nvSpPr>
        <dsp:cNvPr id="0" name=""/>
        <dsp:cNvSpPr/>
      </dsp:nvSpPr>
      <dsp:spPr>
        <a:xfrm>
          <a:off x="399391" y="1537358"/>
          <a:ext cx="2834147" cy="1135419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-255083"/>
                <a:satOff val="-20472"/>
                <a:lumOff val="20264"/>
                <a:alphaOff val="0"/>
                <a:tint val="50000"/>
                <a:satMod val="300000"/>
              </a:schemeClr>
            </a:gs>
            <a:gs pos="35000">
              <a:schemeClr val="accent1">
                <a:shade val="50000"/>
                <a:hueOff val="-255083"/>
                <a:satOff val="-20472"/>
                <a:lumOff val="20264"/>
                <a:alphaOff val="0"/>
                <a:tint val="37000"/>
                <a:satMod val="300000"/>
              </a:schemeClr>
            </a:gs>
            <a:gs pos="100000">
              <a:schemeClr val="accent1">
                <a:shade val="50000"/>
                <a:hueOff val="-255083"/>
                <a:satOff val="-20472"/>
                <a:lumOff val="2026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Requerimientos de Usuario</a:t>
          </a:r>
          <a:endParaRPr lang="es-MX" sz="2000" kern="1200" dirty="0"/>
        </a:p>
      </dsp:txBody>
      <dsp:txXfrm>
        <a:off x="454818" y="1592785"/>
        <a:ext cx="2723293" cy="1024565"/>
      </dsp:txXfrm>
    </dsp:sp>
    <dsp:sp modelId="{8D21A79D-EBA8-4268-94DF-4B1406841709}">
      <dsp:nvSpPr>
        <dsp:cNvPr id="0" name=""/>
        <dsp:cNvSpPr/>
      </dsp:nvSpPr>
      <dsp:spPr>
        <a:xfrm>
          <a:off x="1554871" y="701851"/>
          <a:ext cx="4535275" cy="4535275"/>
        </a:xfrm>
        <a:custGeom>
          <a:avLst/>
          <a:gdLst/>
          <a:ahLst/>
          <a:cxnLst/>
          <a:rect l="0" t="0" r="0" b="0"/>
          <a:pathLst>
            <a:path>
              <a:moveTo>
                <a:pt x="720491" y="609771"/>
              </a:moveTo>
              <a:arcTo wR="2267637" hR="2267637" stAng="13618713" swAng="1454461"/>
            </a:path>
          </a:pathLst>
        </a:custGeom>
        <a:noFill/>
        <a:ln w="57150" cap="flat" cmpd="sng" algn="ctr">
          <a:solidFill>
            <a:srgbClr val="7030A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51" tIns="48226" rIns="96451" bIns="48226" numCol="1" anchor="b" anchorCtr="0" compatLnSpc="1">
            <a:prstTxWarp prst="textNoShape">
              <a:avLst/>
            </a:prstTxWarp>
          </a:bodyPr>
          <a:lstStyle>
            <a:lvl1pPr algn="r" defTabSz="963613">
              <a:spcBef>
                <a:spcPct val="0"/>
              </a:spcBef>
              <a:defRPr sz="9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83A0361-2436-4044-8F0A-3AEB4DC51AE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55108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51" tIns="48226" rIns="96451" bIns="48226" numCol="1" anchor="t" anchorCtr="0" compatLnSpc="1">
            <a:prstTxWarp prst="textNoShape">
              <a:avLst/>
            </a:prstTxWarp>
          </a:bodyPr>
          <a:lstStyle>
            <a:lvl1pPr algn="l" defTabSz="963613">
              <a:spcBef>
                <a:spcPct val="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51" tIns="48226" rIns="96451" bIns="48226" numCol="1" anchor="t" anchorCtr="0" compatLnSpc="1">
            <a:prstTxWarp prst="textNoShape">
              <a:avLst/>
            </a:prstTxWarp>
          </a:bodyPr>
          <a:lstStyle>
            <a:lvl1pPr algn="r" defTabSz="963613">
              <a:spcBef>
                <a:spcPct val="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7875" y="766763"/>
            <a:ext cx="554355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51" tIns="48226" rIns="96451" bIns="482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51" tIns="48226" rIns="96451" bIns="48226" numCol="1" anchor="b" anchorCtr="0" compatLnSpc="1">
            <a:prstTxWarp prst="textNoShape">
              <a:avLst/>
            </a:prstTxWarp>
          </a:bodyPr>
          <a:lstStyle>
            <a:lvl1pPr algn="l" defTabSz="963613">
              <a:spcBef>
                <a:spcPct val="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51" tIns="48226" rIns="96451" bIns="48226" numCol="1" anchor="b" anchorCtr="0" compatLnSpc="1">
            <a:prstTxWarp prst="textNoShape">
              <a:avLst/>
            </a:prstTxWarp>
          </a:bodyPr>
          <a:lstStyle>
            <a:lvl1pPr algn="r" defTabSz="963613">
              <a:spcBef>
                <a:spcPct val="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13BC426D-59A8-4175-956D-EEC8D8D7783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6823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1pPr>
            <a:lvl2pPr marL="742950" indent="-28575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2pPr>
            <a:lvl3pPr marL="1143000" indent="-22860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3pPr>
            <a:lvl4pPr marL="1600200" indent="-22860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4pPr>
            <a:lvl5pPr marL="2057400" indent="-22860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5pPr>
            <a:lvl6pPr marL="25146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6pPr>
            <a:lvl7pPr marL="29718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7pPr>
            <a:lvl8pPr marL="34290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8pPr>
            <a:lvl9pPr marL="38862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9pPr>
          </a:lstStyle>
          <a:p>
            <a:pPr eaLnBrk="1" hangingPunct="1"/>
            <a:fld id="{8540CA48-B60D-4A77-A928-E2D205A8C4B9}" type="slidenum">
              <a:rPr lang="en-US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1</a:t>
            </a:fld>
            <a:endParaRPr lang="en-US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14514390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dirty="0" smtClean="0">
              <a:latin typeface="Calibri" pitchFamily="34" charset="0"/>
            </a:endParaRPr>
          </a:p>
        </p:txBody>
      </p:sp>
      <p:sp>
        <p:nvSpPr>
          <p:cNvPr id="176132" name="Text Box 4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5" rIns="99048" bIns="49525"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es-ES" sz="13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8800597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dirty="0" smtClean="0">
              <a:latin typeface="Calibri" pitchFamily="34" charset="0"/>
            </a:endParaRPr>
          </a:p>
        </p:txBody>
      </p:sp>
      <p:sp>
        <p:nvSpPr>
          <p:cNvPr id="176132" name="Text Box 4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5" rIns="99048" bIns="49525"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es-ES" sz="13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3434638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dirty="0" smtClean="0">
              <a:latin typeface="Calibri" pitchFamily="34" charset="0"/>
            </a:endParaRPr>
          </a:p>
        </p:txBody>
      </p:sp>
      <p:sp>
        <p:nvSpPr>
          <p:cNvPr id="176132" name="Text Box 4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5" rIns="99048" bIns="49525"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es-ES" sz="13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7404108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dirty="0" smtClean="0">
              <a:latin typeface="Calibri" pitchFamily="34" charset="0"/>
            </a:endParaRPr>
          </a:p>
        </p:txBody>
      </p:sp>
      <p:sp>
        <p:nvSpPr>
          <p:cNvPr id="176132" name="Text Box 4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5" rIns="99048" bIns="49525"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es-ES" sz="13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8136037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dirty="0" smtClean="0">
              <a:latin typeface="Calibri" pitchFamily="34" charset="0"/>
            </a:endParaRPr>
          </a:p>
        </p:txBody>
      </p:sp>
      <p:sp>
        <p:nvSpPr>
          <p:cNvPr id="176132" name="Text Box 4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5" rIns="99048" bIns="49525"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es-ES" sz="13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957068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dirty="0" smtClean="0">
              <a:latin typeface="Calibri" pitchFamily="34" charset="0"/>
            </a:endParaRPr>
          </a:p>
        </p:txBody>
      </p:sp>
      <p:sp>
        <p:nvSpPr>
          <p:cNvPr id="176132" name="Text Box 4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5" rIns="99048" bIns="49525"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es-ES" sz="13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2188858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dirty="0" smtClean="0">
              <a:latin typeface="Calibri" pitchFamily="34" charset="0"/>
            </a:endParaRPr>
          </a:p>
        </p:txBody>
      </p:sp>
      <p:sp>
        <p:nvSpPr>
          <p:cNvPr id="176132" name="Text Box 4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5" rIns="99048" bIns="49525"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es-ES" sz="13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159237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dirty="0" smtClean="0">
              <a:latin typeface="Calibri" pitchFamily="34" charset="0"/>
            </a:endParaRPr>
          </a:p>
        </p:txBody>
      </p:sp>
      <p:sp>
        <p:nvSpPr>
          <p:cNvPr id="176132" name="Text Box 4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5" rIns="99048" bIns="49525"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es-ES" sz="13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1935982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dirty="0" smtClean="0">
              <a:latin typeface="Calibri" pitchFamily="34" charset="0"/>
            </a:endParaRPr>
          </a:p>
        </p:txBody>
      </p:sp>
      <p:sp>
        <p:nvSpPr>
          <p:cNvPr id="176132" name="Text Box 4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5" rIns="99048" bIns="49525"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es-ES" sz="13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51637068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dirty="0" smtClean="0">
              <a:latin typeface="Calibri" pitchFamily="34" charset="0"/>
            </a:endParaRPr>
          </a:p>
        </p:txBody>
      </p:sp>
      <p:sp>
        <p:nvSpPr>
          <p:cNvPr id="176132" name="Text Box 4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5" rIns="99048" bIns="49525"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es-ES" sz="13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582365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dirty="0" smtClean="0">
              <a:latin typeface="Calibri" pitchFamily="34" charset="0"/>
            </a:endParaRPr>
          </a:p>
        </p:txBody>
      </p:sp>
      <p:sp>
        <p:nvSpPr>
          <p:cNvPr id="176132" name="Text Box 4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5" rIns="99048" bIns="49525"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es-ES" sz="13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7423013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dirty="0" smtClean="0">
              <a:latin typeface="Calibri" pitchFamily="34" charset="0"/>
            </a:endParaRPr>
          </a:p>
        </p:txBody>
      </p:sp>
      <p:sp>
        <p:nvSpPr>
          <p:cNvPr id="176132" name="Text Box 4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5" rIns="99048" bIns="49525"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es-ES" sz="13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58532477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1pPr>
            <a:lvl2pPr marL="742950" indent="-28575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2pPr>
            <a:lvl3pPr marL="1143000" indent="-22860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3pPr>
            <a:lvl4pPr marL="1600200" indent="-22860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4pPr>
            <a:lvl5pPr marL="2057400" indent="-22860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5pPr>
            <a:lvl6pPr marL="25146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6pPr>
            <a:lvl7pPr marL="29718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7pPr>
            <a:lvl8pPr marL="34290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8pPr>
            <a:lvl9pPr marL="38862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9pPr>
          </a:lstStyle>
          <a:p>
            <a:pPr eaLnBrk="1" hangingPunct="1"/>
            <a:fld id="{8540CA48-B60D-4A77-A928-E2D205A8C4B9}" type="slidenum">
              <a:rPr lang="en-US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34</a:t>
            </a:fld>
            <a:endParaRPr lang="en-US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13501469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dirty="0" smtClean="0">
              <a:latin typeface="Calibri" pitchFamily="34" charset="0"/>
            </a:endParaRPr>
          </a:p>
        </p:txBody>
      </p:sp>
      <p:sp>
        <p:nvSpPr>
          <p:cNvPr id="176132" name="Text Box 4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5" rIns="99048" bIns="49525"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es-ES" sz="13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781759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dirty="0" smtClean="0">
              <a:latin typeface="Calibri" pitchFamily="34" charset="0"/>
            </a:endParaRPr>
          </a:p>
        </p:txBody>
      </p:sp>
      <p:sp>
        <p:nvSpPr>
          <p:cNvPr id="176132" name="Text Box 4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5" rIns="99048" bIns="49525"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es-ES" sz="13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1879735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dirty="0" smtClean="0">
              <a:latin typeface="Calibri" pitchFamily="34" charset="0"/>
            </a:endParaRPr>
          </a:p>
        </p:txBody>
      </p:sp>
      <p:sp>
        <p:nvSpPr>
          <p:cNvPr id="176132" name="Text Box 4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5" rIns="99048" bIns="49525"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es-ES" sz="13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555984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dirty="0" smtClean="0">
              <a:latin typeface="Calibri" pitchFamily="34" charset="0"/>
            </a:endParaRPr>
          </a:p>
        </p:txBody>
      </p:sp>
      <p:sp>
        <p:nvSpPr>
          <p:cNvPr id="176132" name="Text Box 4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5" rIns="99048" bIns="49525"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es-ES" sz="13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3284259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dirty="0" smtClean="0">
              <a:latin typeface="Calibri" pitchFamily="34" charset="0"/>
            </a:endParaRPr>
          </a:p>
        </p:txBody>
      </p:sp>
      <p:sp>
        <p:nvSpPr>
          <p:cNvPr id="176132" name="Text Box 4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5" rIns="99048" bIns="49525"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es-ES" sz="13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8616924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dirty="0" smtClean="0">
              <a:latin typeface="Calibri" pitchFamily="34" charset="0"/>
            </a:endParaRPr>
          </a:p>
        </p:txBody>
      </p:sp>
      <p:sp>
        <p:nvSpPr>
          <p:cNvPr id="176132" name="Text Box 4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5" rIns="99048" bIns="49525"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es-ES" sz="13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7904429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dirty="0" smtClean="0">
              <a:latin typeface="Calibri" pitchFamily="34" charset="0"/>
            </a:endParaRPr>
          </a:p>
        </p:txBody>
      </p:sp>
      <p:sp>
        <p:nvSpPr>
          <p:cNvPr id="176132" name="Text Box 4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5" rIns="99048" bIns="49525"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es-ES" sz="13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191129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32"/>
          <p:cNvSpPr>
            <a:spLocks noChangeShapeType="1"/>
          </p:cNvSpPr>
          <p:nvPr userDrawn="1"/>
        </p:nvSpPr>
        <p:spPr bwMode="auto">
          <a:xfrm>
            <a:off x="293688" y="1173163"/>
            <a:ext cx="0" cy="4945062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5" name="Rectangle 34"/>
          <p:cNvSpPr>
            <a:spLocks noChangeArrowheads="1"/>
          </p:cNvSpPr>
          <p:nvPr userDrawn="1"/>
        </p:nvSpPr>
        <p:spPr bwMode="auto">
          <a:xfrm>
            <a:off x="7515225" y="6521450"/>
            <a:ext cx="2341563" cy="21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/>
          <a:p>
            <a:pPr algn="l">
              <a:spcBef>
                <a:spcPct val="0"/>
              </a:spcBef>
            </a:pPr>
            <a:r>
              <a:rPr lang="es-ES" sz="800" dirty="0" smtClean="0">
                <a:solidFill>
                  <a:schemeClr val="hlink"/>
                </a:solidFill>
                <a:latin typeface="Arial" charset="0"/>
              </a:rPr>
              <a:t>Tecnológico </a:t>
            </a:r>
            <a:r>
              <a:rPr lang="es-ES" sz="800" dirty="0">
                <a:solidFill>
                  <a:schemeClr val="hlink"/>
                </a:solidFill>
                <a:latin typeface="Arial" charset="0"/>
              </a:rPr>
              <a:t>de Monterrey, México	</a:t>
            </a:r>
            <a:fld id="{6D88DD5C-5FAE-4C2B-B77B-62695532C5A4}" type="slidenum">
              <a:rPr lang="es-ES" sz="800">
                <a:solidFill>
                  <a:schemeClr val="hlink"/>
                </a:solidFill>
                <a:latin typeface="Arial" charset="0"/>
              </a:rPr>
              <a:pPr algn="l">
                <a:spcBef>
                  <a:spcPct val="0"/>
                </a:spcBef>
              </a:pPr>
              <a:t>‹Nº›</a:t>
            </a:fld>
            <a:endParaRPr lang="es-ES" sz="800" dirty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6" name="Line 36"/>
          <p:cNvSpPr>
            <a:spLocks noChangeShapeType="1"/>
          </p:cNvSpPr>
          <p:nvPr userDrawn="1"/>
        </p:nvSpPr>
        <p:spPr bwMode="auto">
          <a:xfrm>
            <a:off x="990600" y="6553200"/>
            <a:ext cx="8915400" cy="0"/>
          </a:xfrm>
          <a:prstGeom prst="line">
            <a:avLst/>
          </a:prstGeom>
          <a:noFill/>
          <a:ln w="3175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pic>
        <p:nvPicPr>
          <p:cNvPr id="7" name="Picture 3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4900"/>
            <a:ext cx="1646238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7"/>
          <p:cNvSpPr>
            <a:spLocks noChangeArrowheads="1"/>
          </p:cNvSpPr>
          <p:nvPr userDrawn="1"/>
        </p:nvSpPr>
        <p:spPr bwMode="auto">
          <a:xfrm>
            <a:off x="4377404" y="6553200"/>
            <a:ext cx="97975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sz="900" dirty="0" smtClean="0">
                <a:solidFill>
                  <a:srgbClr val="000066"/>
                </a:solidFill>
                <a:latin typeface="Arial" charset="0"/>
              </a:rPr>
              <a:t>Bases de datos</a:t>
            </a:r>
            <a:endParaRPr lang="es-ES" sz="900" dirty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8686800" cy="1981200"/>
          </a:xfrm>
        </p:spPr>
        <p:txBody>
          <a:bodyPr/>
          <a:lstStyle>
            <a:lvl1pPr>
              <a:defRPr/>
            </a:lvl1pPr>
          </a:lstStyle>
          <a:p>
            <a:r>
              <a:rPr lang="es-MX"/>
              <a:t>Haga clic para modificar el estilo de título del patrón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048000"/>
            <a:ext cx="8686800" cy="3352800"/>
          </a:xfrm>
        </p:spPr>
        <p:txBody>
          <a:bodyPr/>
          <a:lstStyle>
            <a:lvl1pPr marL="0" indent="0" algn="r">
              <a:buFont typeface="Trebuchet MS" pitchFamily="34" charset="0"/>
              <a:buNone/>
              <a:defRPr/>
            </a:lvl1pPr>
          </a:lstStyle>
          <a:p>
            <a:r>
              <a:rPr lang="es-MX" dirty="0"/>
              <a:t>Haga clic para modificar el estilo de subtítulo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397306552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928445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239000" y="76200"/>
            <a:ext cx="2209800" cy="63246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76200"/>
            <a:ext cx="6477000" cy="63246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6646653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76200"/>
            <a:ext cx="8839200" cy="762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09600" y="1143000"/>
            <a:ext cx="4343400" cy="5257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5105400" y="1143000"/>
            <a:ext cx="4343400" cy="25527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5105400" y="3848100"/>
            <a:ext cx="4343400" cy="25527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341329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386815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07708722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1430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05400" y="11430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529318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61107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240357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983375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87169309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12663163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"/>
            <a:ext cx="8839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8839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</a:p>
        </p:txBody>
      </p:sp>
      <p:sp>
        <p:nvSpPr>
          <p:cNvPr id="1028" name="Line 10"/>
          <p:cNvSpPr>
            <a:spLocks noChangeShapeType="1"/>
          </p:cNvSpPr>
          <p:nvPr/>
        </p:nvSpPr>
        <p:spPr bwMode="auto">
          <a:xfrm>
            <a:off x="560388" y="914400"/>
            <a:ext cx="8885237" cy="0"/>
          </a:xfrm>
          <a:prstGeom prst="line">
            <a:avLst/>
          </a:prstGeom>
          <a:ln>
            <a:solidFill>
              <a:srgbClr val="006600"/>
            </a:solidFill>
            <a:headEnd/>
            <a:tailEnd/>
          </a:ln>
          <a:effectLst>
            <a:glow rad="101600">
              <a:schemeClr val="accent4">
                <a:satMod val="175000"/>
                <a:alpha val="40000"/>
              </a:schemeClr>
            </a:glow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/>
          <a:lstStyle/>
          <a:p>
            <a:endParaRPr lang="es-MX"/>
          </a:p>
        </p:txBody>
      </p:sp>
      <p:sp>
        <p:nvSpPr>
          <p:cNvPr id="1029" name="Line 23"/>
          <p:cNvSpPr>
            <a:spLocks noChangeShapeType="1"/>
          </p:cNvSpPr>
          <p:nvPr userDrawn="1"/>
        </p:nvSpPr>
        <p:spPr bwMode="auto">
          <a:xfrm>
            <a:off x="990600" y="6553200"/>
            <a:ext cx="8915400" cy="0"/>
          </a:xfrm>
          <a:prstGeom prst="line">
            <a:avLst/>
          </a:prstGeom>
          <a:noFill/>
          <a:ln w="3175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030" name="Line 26"/>
          <p:cNvSpPr>
            <a:spLocks noChangeShapeType="1"/>
          </p:cNvSpPr>
          <p:nvPr userDrawn="1"/>
        </p:nvSpPr>
        <p:spPr bwMode="auto">
          <a:xfrm>
            <a:off x="293688" y="1173163"/>
            <a:ext cx="0" cy="4945062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pic>
        <p:nvPicPr>
          <p:cNvPr id="1031" name="Picture 33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4900"/>
            <a:ext cx="1646238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34"/>
          <p:cNvSpPr>
            <a:spLocks noChangeArrowheads="1"/>
          </p:cNvSpPr>
          <p:nvPr userDrawn="1"/>
        </p:nvSpPr>
        <p:spPr bwMode="auto">
          <a:xfrm>
            <a:off x="7515225" y="6521450"/>
            <a:ext cx="2341563" cy="21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/>
          <a:p>
            <a:pPr algn="l">
              <a:spcBef>
                <a:spcPct val="0"/>
              </a:spcBef>
            </a:pPr>
            <a:r>
              <a:rPr lang="es-ES" sz="800" dirty="0" smtClean="0">
                <a:solidFill>
                  <a:schemeClr val="hlink"/>
                </a:solidFill>
                <a:latin typeface="Arial" charset="0"/>
              </a:rPr>
              <a:t>Tecnológico </a:t>
            </a:r>
            <a:r>
              <a:rPr lang="es-ES" sz="800" dirty="0">
                <a:solidFill>
                  <a:schemeClr val="hlink"/>
                </a:solidFill>
                <a:latin typeface="Arial" charset="0"/>
              </a:rPr>
              <a:t>de Monterrey, México	</a:t>
            </a:r>
            <a:fld id="{9B6955EF-D2E1-41A9-826A-3CB6AAD891C2}" type="slidenum">
              <a:rPr lang="es-ES" sz="800">
                <a:solidFill>
                  <a:schemeClr val="hlink"/>
                </a:solidFill>
                <a:latin typeface="Arial" charset="0"/>
              </a:rPr>
              <a:pPr algn="l">
                <a:spcBef>
                  <a:spcPct val="0"/>
                </a:spcBef>
              </a:pPr>
              <a:t>‹Nº›</a:t>
            </a:fld>
            <a:endParaRPr lang="es-ES" sz="800" dirty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1033" name="Rectangle 36"/>
          <p:cNvSpPr>
            <a:spLocks noChangeArrowheads="1"/>
          </p:cNvSpPr>
          <p:nvPr userDrawn="1"/>
        </p:nvSpPr>
        <p:spPr bwMode="auto">
          <a:xfrm>
            <a:off x="4377404" y="6553200"/>
            <a:ext cx="97975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sz="900" dirty="0" smtClean="0">
                <a:solidFill>
                  <a:srgbClr val="000066"/>
                </a:solidFill>
                <a:latin typeface="Arial" charset="0"/>
              </a:rPr>
              <a:t>Bases de datos</a:t>
            </a:r>
            <a:endParaRPr lang="es-ES" sz="900" dirty="0">
              <a:solidFill>
                <a:srgbClr val="000066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</p:sldLayoutIdLst>
  <p:transition/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>
          <a:solidFill>
            <a:srgbClr val="006600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rgbClr val="006600"/>
          </a:solidFill>
          <a:latin typeface="Garrison Light Sans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rgbClr val="006600"/>
          </a:solidFill>
          <a:latin typeface="Garrison Light Sans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rgbClr val="006600"/>
          </a:solidFill>
          <a:latin typeface="Garrison Light Sans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rgbClr val="006600"/>
          </a:solidFill>
          <a:latin typeface="Garrison Light Sans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800">
          <a:solidFill>
            <a:srgbClr val="006600"/>
          </a:solidFill>
          <a:latin typeface="Garrison Light Sans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800">
          <a:solidFill>
            <a:srgbClr val="006600"/>
          </a:solidFill>
          <a:latin typeface="Garrison Light Sans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800">
          <a:solidFill>
            <a:srgbClr val="006600"/>
          </a:solidFill>
          <a:latin typeface="Garrison Light Sans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800">
          <a:solidFill>
            <a:srgbClr val="006600"/>
          </a:solidFill>
          <a:latin typeface="Garrison Light Sans" pitchFamily="34" charset="0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Font typeface="Trebuchet MS" pitchFamily="34" charset="0"/>
        <a:buChar char="&gt;"/>
        <a:defRPr sz="24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just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Times New Roman" pitchFamily="18" charset="0"/>
        <a:buChar char="–"/>
        <a:defRPr sz="2000">
          <a:solidFill>
            <a:srgbClr val="000066"/>
          </a:solidFill>
          <a:latin typeface="+mn-lt"/>
        </a:defRPr>
      </a:lvl2pPr>
      <a:lvl3pPr marL="1143000" indent="-228600" algn="just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>
          <a:solidFill>
            <a:srgbClr val="000066"/>
          </a:solidFill>
          <a:latin typeface="+mn-lt"/>
        </a:defRPr>
      </a:lvl3pPr>
      <a:lvl4pPr marL="1600200" indent="-228600" algn="just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Times New Roman" pitchFamily="18" charset="0"/>
        <a:buChar char="–"/>
        <a:defRPr sz="1600">
          <a:solidFill>
            <a:srgbClr val="000066"/>
          </a:solidFill>
          <a:latin typeface="+mn-lt"/>
        </a:defRPr>
      </a:lvl4pPr>
      <a:lvl5pPr marL="2057400" indent="-228600" algn="just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Trebuchet MS" pitchFamily="34" charset="0"/>
        <a:buChar char="&gt;"/>
        <a:defRPr sz="1600">
          <a:solidFill>
            <a:srgbClr val="000066"/>
          </a:solidFill>
          <a:latin typeface="+mn-lt"/>
        </a:defRPr>
      </a:lvl5pPr>
      <a:lvl6pPr marL="2514600" indent="-228600" algn="just" rtl="0" fontAlgn="base">
        <a:spcBef>
          <a:spcPct val="20000"/>
        </a:spcBef>
        <a:spcAft>
          <a:spcPct val="0"/>
        </a:spcAft>
        <a:buClr>
          <a:srgbClr val="CC3300"/>
        </a:buClr>
        <a:buFont typeface="Trebuchet MS" pitchFamily="34" charset="0"/>
        <a:buChar char="&gt;"/>
        <a:defRPr sz="1600">
          <a:solidFill>
            <a:srgbClr val="000066"/>
          </a:solidFill>
          <a:latin typeface="+mn-lt"/>
        </a:defRPr>
      </a:lvl6pPr>
      <a:lvl7pPr marL="2971800" indent="-228600" algn="just" rtl="0" fontAlgn="base">
        <a:spcBef>
          <a:spcPct val="20000"/>
        </a:spcBef>
        <a:spcAft>
          <a:spcPct val="0"/>
        </a:spcAft>
        <a:buClr>
          <a:srgbClr val="CC3300"/>
        </a:buClr>
        <a:buFont typeface="Trebuchet MS" pitchFamily="34" charset="0"/>
        <a:buChar char="&gt;"/>
        <a:defRPr sz="1600">
          <a:solidFill>
            <a:srgbClr val="000066"/>
          </a:solidFill>
          <a:latin typeface="+mn-lt"/>
        </a:defRPr>
      </a:lvl7pPr>
      <a:lvl8pPr marL="3429000" indent="-228600" algn="just" rtl="0" fontAlgn="base">
        <a:spcBef>
          <a:spcPct val="20000"/>
        </a:spcBef>
        <a:spcAft>
          <a:spcPct val="0"/>
        </a:spcAft>
        <a:buClr>
          <a:srgbClr val="CC3300"/>
        </a:buClr>
        <a:buFont typeface="Trebuchet MS" pitchFamily="34" charset="0"/>
        <a:buChar char="&gt;"/>
        <a:defRPr sz="1600">
          <a:solidFill>
            <a:srgbClr val="000066"/>
          </a:solidFill>
          <a:latin typeface="+mn-lt"/>
        </a:defRPr>
      </a:lvl8pPr>
      <a:lvl9pPr marL="3886200" indent="-228600" algn="just" rtl="0" fontAlgn="base">
        <a:spcBef>
          <a:spcPct val="20000"/>
        </a:spcBef>
        <a:spcAft>
          <a:spcPct val="0"/>
        </a:spcAft>
        <a:buClr>
          <a:srgbClr val="CC3300"/>
        </a:buClr>
        <a:buFont typeface="Trebuchet MS" pitchFamily="34" charset="0"/>
        <a:buChar char="&gt;"/>
        <a:defRPr sz="1600">
          <a:solidFill>
            <a:srgbClr val="000066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54"/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8686800" cy="1676400"/>
          </a:xfrm>
        </p:spPr>
        <p:txBody>
          <a:bodyPr/>
          <a:lstStyle/>
          <a:p>
            <a:pPr eaLnBrk="1" hangingPunct="1"/>
            <a:r>
              <a:rPr lang="es-ES" sz="3200" dirty="0" smtClean="0">
                <a:solidFill>
                  <a:srgbClr val="000066"/>
                </a:solidFill>
              </a:rPr>
              <a:t>Bases de datos</a:t>
            </a:r>
          </a:p>
        </p:txBody>
      </p:sp>
      <p:sp>
        <p:nvSpPr>
          <p:cNvPr id="14339" name="Rectangle 55"/>
          <p:cNvSpPr>
            <a:spLocks noGrp="1" noChangeArrowheads="1"/>
          </p:cNvSpPr>
          <p:nvPr>
            <p:ph type="subTitle" idx="1"/>
          </p:nvPr>
        </p:nvSpPr>
        <p:spPr>
          <a:xfrm>
            <a:off x="497759" y="2079936"/>
            <a:ext cx="8918957" cy="4114800"/>
          </a:xfrm>
        </p:spPr>
        <p:txBody>
          <a:bodyPr/>
          <a:lstStyle/>
          <a:p>
            <a:pPr eaLnBrk="1" hangingPunct="1"/>
            <a:endParaRPr lang="es-ES" sz="3200" dirty="0" smtClean="0"/>
          </a:p>
          <a:p>
            <a:pPr eaLnBrk="1" hangingPunct="1"/>
            <a:endParaRPr lang="es-ES" dirty="0" smtClean="0">
              <a:solidFill>
                <a:schemeClr val="hlink"/>
              </a:solidFill>
            </a:endParaRPr>
          </a:p>
          <a:p>
            <a:pPr algn="ctr" eaLnBrk="1" hangingPunct="1"/>
            <a:r>
              <a:rPr lang="es-ES" sz="4400" dirty="0" smtClean="0">
                <a:solidFill>
                  <a:srgbClr val="006600"/>
                </a:solidFill>
              </a:rPr>
              <a:t>Tema 2:</a:t>
            </a:r>
            <a:r>
              <a:rPr lang="es-ES" sz="4000" dirty="0" smtClean="0">
                <a:solidFill>
                  <a:srgbClr val="006600"/>
                </a:solidFill>
              </a:rPr>
              <a:t> </a:t>
            </a:r>
            <a:endParaRPr lang="es-ES" sz="4000" b="1" dirty="0" smtClean="0">
              <a:solidFill>
                <a:srgbClr val="006600"/>
              </a:solidFill>
            </a:endParaRPr>
          </a:p>
          <a:p>
            <a:pPr algn="ctr" eaLnBrk="1" hangingPunct="1"/>
            <a:r>
              <a:rPr lang="es-ES" sz="3200" dirty="0"/>
              <a:t>C</a:t>
            </a:r>
            <a:r>
              <a:rPr lang="es-ES" sz="3200" dirty="0" smtClean="0"/>
              <a:t>iclo </a:t>
            </a:r>
            <a:r>
              <a:rPr lang="es-ES" sz="3200" dirty="0" smtClean="0"/>
              <a:t>de vida de los sistemas de </a:t>
            </a:r>
            <a:r>
              <a:rPr lang="es-ES" sz="3200" dirty="0" smtClean="0"/>
              <a:t>información</a:t>
            </a:r>
          </a:p>
          <a:p>
            <a:pPr eaLnBrk="1" hangingPunct="1"/>
            <a:r>
              <a:rPr lang="es-ES" sz="2800" dirty="0" smtClean="0">
                <a:solidFill>
                  <a:srgbClr val="006600"/>
                </a:solidFill>
              </a:rPr>
              <a:t> </a:t>
            </a:r>
            <a:endParaRPr lang="es-ES" sz="2800" dirty="0" smtClean="0">
              <a:solidFill>
                <a:srgbClr val="006600"/>
              </a:solidFill>
            </a:endParaRPr>
          </a:p>
          <a:p>
            <a:pPr eaLnBrk="1" hangingPunct="1"/>
            <a:endParaRPr lang="es-ES" sz="2800" dirty="0" smtClean="0">
              <a:solidFill>
                <a:srgbClr val="006600"/>
              </a:solidFill>
            </a:endParaRPr>
          </a:p>
          <a:p>
            <a:pPr eaLnBrk="1" hangingPunct="1"/>
            <a:endParaRPr lang="es-ES" dirty="0" smtClean="0"/>
          </a:p>
          <a:p>
            <a:pPr eaLnBrk="1" hangingPunct="1"/>
            <a:endParaRPr lang="es-ES" b="1" dirty="0" smtClean="0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97306" y="277695"/>
            <a:ext cx="8887326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>
              <a:defRPr/>
            </a:pPr>
            <a: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s-ES" sz="3600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Mantenimiento</a:t>
            </a:r>
            <a:endParaRPr lang="es-ES" sz="2800" b="1" i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78396" y="954845"/>
            <a:ext cx="9013333" cy="3245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Trebuchet MS" pitchFamily="34" charset="0"/>
              <a:buChar char="&gt;"/>
              <a:defRPr sz="24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imes New Roman" pitchFamily="18" charset="0"/>
              <a:buChar char="–"/>
              <a:defRPr sz="2000">
                <a:solidFill>
                  <a:srgbClr val="000066"/>
                </a:solidFill>
                <a:latin typeface="+mn-lt"/>
              </a:defRPr>
            </a:lvl2pPr>
            <a:lvl3pPr marL="11430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>
                <a:solidFill>
                  <a:srgbClr val="000066"/>
                </a:solidFill>
                <a:latin typeface="+mn-lt"/>
              </a:defRPr>
            </a:lvl3pPr>
            <a:lvl4pPr marL="16002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imes New Roman" pitchFamily="18" charset="0"/>
              <a:buChar char="–"/>
              <a:defRPr sz="1600">
                <a:solidFill>
                  <a:srgbClr val="000066"/>
                </a:solidFill>
                <a:latin typeface="+mn-lt"/>
              </a:defRPr>
            </a:lvl4pPr>
            <a:lvl5pPr marL="20574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5pPr>
            <a:lvl6pPr marL="25146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6pPr>
            <a:lvl7pPr marL="29718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7pPr>
            <a:lvl8pPr marL="34290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8pPr>
            <a:lvl9pPr marL="38862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 typeface="Arial" pitchFamily="34" charset="0"/>
              <a:buChar char="•"/>
            </a:pPr>
            <a:endParaRPr lang="es-MX" kern="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Los sistemas deben cambiar para adecuarse al ambiente, a fin de solucionar la problemática de negocios de la organización.</a:t>
            </a:r>
          </a:p>
          <a:p>
            <a:pPr>
              <a:buFont typeface="Courier New" panose="02070309020205020404" pitchFamily="49" charset="0"/>
              <a:buChar char="o"/>
            </a:pPr>
            <a:endParaRPr lang="es-MX" dirty="0"/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 Se pueden buscar nuevas áreas de oportunidad, a fin de que el sistema continúe creciendo.</a:t>
            </a:r>
          </a:p>
          <a:p>
            <a:pPr>
              <a:buFont typeface="Courier New" panose="02070309020205020404" pitchFamily="49" charset="0"/>
              <a:buChar char="o"/>
            </a:pPr>
            <a:endParaRPr lang="es-MX" dirty="0"/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 Eventualmente, un sistema llega a ser absorbido por otro, o muere</a:t>
            </a:r>
            <a:r>
              <a:rPr lang="es-MX" dirty="0" smtClean="0"/>
              <a:t>.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24569037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97306" y="277695"/>
            <a:ext cx="8887326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>
              <a:defRPr/>
            </a:pPr>
            <a: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s-ES" sz="3600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Algunos comentarios</a:t>
            </a:r>
            <a:endParaRPr lang="es-ES" sz="2800" b="1" i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78396" y="954845"/>
            <a:ext cx="9013333" cy="3245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Trebuchet MS" pitchFamily="34" charset="0"/>
              <a:buChar char="&gt;"/>
              <a:defRPr sz="24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imes New Roman" pitchFamily="18" charset="0"/>
              <a:buChar char="–"/>
              <a:defRPr sz="2000">
                <a:solidFill>
                  <a:srgbClr val="000066"/>
                </a:solidFill>
                <a:latin typeface="+mn-lt"/>
              </a:defRPr>
            </a:lvl2pPr>
            <a:lvl3pPr marL="11430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>
                <a:solidFill>
                  <a:srgbClr val="000066"/>
                </a:solidFill>
                <a:latin typeface="+mn-lt"/>
              </a:defRPr>
            </a:lvl3pPr>
            <a:lvl4pPr marL="16002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imes New Roman" pitchFamily="18" charset="0"/>
              <a:buChar char="–"/>
              <a:defRPr sz="1600">
                <a:solidFill>
                  <a:srgbClr val="000066"/>
                </a:solidFill>
                <a:latin typeface="+mn-lt"/>
              </a:defRPr>
            </a:lvl4pPr>
            <a:lvl5pPr marL="20574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5pPr>
            <a:lvl6pPr marL="25146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6pPr>
            <a:lvl7pPr marL="29718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7pPr>
            <a:lvl8pPr marL="34290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8pPr>
            <a:lvl9pPr marL="38862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 typeface="Arial" pitchFamily="34" charset="0"/>
              <a:buChar char="•"/>
            </a:pPr>
            <a:endParaRPr lang="es-MX" kern="0" dirty="0" smtClean="0"/>
          </a:p>
          <a:p>
            <a:pPr>
              <a:buFont typeface="Arial" pitchFamily="34" charset="0"/>
              <a:buChar char="•"/>
            </a:pPr>
            <a:r>
              <a:rPr lang="es-MX" dirty="0"/>
              <a:t>La clave para la construcción de un buen sistema es una comprensión profunda de la organización.</a:t>
            </a:r>
          </a:p>
          <a:p>
            <a:pPr>
              <a:buFont typeface="Arial" pitchFamily="34" charset="0"/>
              <a:buChar char="•"/>
            </a:pPr>
            <a:endParaRPr lang="es-MX" dirty="0"/>
          </a:p>
          <a:p>
            <a:pPr>
              <a:buFont typeface="Arial" pitchFamily="34" charset="0"/>
              <a:buChar char="•"/>
            </a:pPr>
            <a:r>
              <a:rPr lang="es-MX" dirty="0"/>
              <a:t> Un mal análisis de requerimientos es una de las causas principales de la falla de los sistemas y de los costos elevados de </a:t>
            </a:r>
            <a:r>
              <a:rPr lang="es-MX" dirty="0" smtClean="0"/>
              <a:t>desarrollo. </a:t>
            </a:r>
          </a:p>
        </p:txBody>
      </p:sp>
    </p:spTree>
    <p:extLst>
      <p:ext uri="{BB962C8B-B14F-4D97-AF65-F5344CB8AC3E}">
        <p14:creationId xmlns:p14="http://schemas.microsoft.com/office/powerpoint/2010/main" val="3932123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97306" y="277695"/>
            <a:ext cx="8887326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>
              <a:defRPr/>
            </a:pPr>
            <a: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s-ES" sz="3600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Modelos de procesos</a:t>
            </a:r>
            <a:endParaRPr lang="es-ES" sz="2800" b="1" i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78396" y="954844"/>
            <a:ext cx="9013333" cy="4194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Trebuchet MS" pitchFamily="34" charset="0"/>
              <a:buChar char="&gt;"/>
              <a:defRPr sz="24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imes New Roman" pitchFamily="18" charset="0"/>
              <a:buChar char="–"/>
              <a:defRPr sz="2000">
                <a:solidFill>
                  <a:srgbClr val="000066"/>
                </a:solidFill>
                <a:latin typeface="+mn-lt"/>
              </a:defRPr>
            </a:lvl2pPr>
            <a:lvl3pPr marL="11430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>
                <a:solidFill>
                  <a:srgbClr val="000066"/>
                </a:solidFill>
                <a:latin typeface="+mn-lt"/>
              </a:defRPr>
            </a:lvl3pPr>
            <a:lvl4pPr marL="16002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imes New Roman" pitchFamily="18" charset="0"/>
              <a:buChar char="–"/>
              <a:defRPr sz="1600">
                <a:solidFill>
                  <a:srgbClr val="000066"/>
                </a:solidFill>
                <a:latin typeface="+mn-lt"/>
              </a:defRPr>
            </a:lvl4pPr>
            <a:lvl5pPr marL="20574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5pPr>
            <a:lvl6pPr marL="25146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6pPr>
            <a:lvl7pPr marL="29718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7pPr>
            <a:lvl8pPr marL="34290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8pPr>
            <a:lvl9pPr marL="38862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 typeface="Arial" pitchFamily="34" charset="0"/>
              <a:buChar char="•"/>
            </a:pPr>
            <a:endParaRPr lang="es-MX" kern="0" dirty="0" smtClean="0"/>
          </a:p>
          <a:p>
            <a:pPr>
              <a:buFont typeface="Arial" pitchFamily="34" charset="0"/>
              <a:buChar char="•"/>
            </a:pPr>
            <a:r>
              <a:rPr lang="es-MX" dirty="0"/>
              <a:t>Estrategias = Modelos de proceso</a:t>
            </a:r>
          </a:p>
          <a:p>
            <a:pPr>
              <a:buFont typeface="Arial" pitchFamily="34" charset="0"/>
              <a:buChar char="•"/>
            </a:pPr>
            <a:endParaRPr lang="es-MX" dirty="0"/>
          </a:p>
          <a:p>
            <a:pPr>
              <a:buFont typeface="Arial" pitchFamily="34" charset="0"/>
              <a:buChar char="•"/>
            </a:pPr>
            <a:r>
              <a:rPr lang="es-MX" dirty="0"/>
              <a:t>Se basan en: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s-MX" dirty="0" smtClean="0"/>
              <a:t> </a:t>
            </a:r>
            <a:r>
              <a:rPr lang="es-MX" dirty="0" smtClean="0"/>
              <a:t>Tipo </a:t>
            </a:r>
            <a:r>
              <a:rPr lang="es-MX" dirty="0"/>
              <a:t>de aplicación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s-MX" dirty="0" smtClean="0"/>
              <a:t> </a:t>
            </a:r>
            <a:r>
              <a:rPr lang="es-MX" dirty="0"/>
              <a:t>Métodos y herramientas utilizados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s-MX" dirty="0" smtClean="0"/>
              <a:t> </a:t>
            </a:r>
            <a:r>
              <a:rPr lang="es-MX" dirty="0"/>
              <a:t>Tiempos de entrega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s-MX" dirty="0" smtClean="0"/>
              <a:t> </a:t>
            </a:r>
            <a:r>
              <a:rPr lang="es-MX" dirty="0"/>
              <a:t>Características del equipo de desarrollo</a:t>
            </a:r>
            <a:endParaRPr lang="es-MX" sz="1600" dirty="0"/>
          </a:p>
          <a:p>
            <a:pPr>
              <a:buFont typeface="Arial" pitchFamily="34" charset="0"/>
              <a:buChar char="•"/>
            </a:pP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6142571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97306" y="277695"/>
            <a:ext cx="8887326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>
              <a:defRPr/>
            </a:pPr>
            <a: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s-ES" sz="3600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Modelo de cascada</a:t>
            </a:r>
            <a:endParaRPr lang="es-ES" sz="2800" b="1" i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78396" y="954844"/>
            <a:ext cx="9013333" cy="4194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Trebuchet MS" pitchFamily="34" charset="0"/>
              <a:buChar char="&gt;"/>
              <a:defRPr sz="24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imes New Roman" pitchFamily="18" charset="0"/>
              <a:buChar char="–"/>
              <a:defRPr sz="2000">
                <a:solidFill>
                  <a:srgbClr val="000066"/>
                </a:solidFill>
                <a:latin typeface="+mn-lt"/>
              </a:defRPr>
            </a:lvl2pPr>
            <a:lvl3pPr marL="11430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>
                <a:solidFill>
                  <a:srgbClr val="000066"/>
                </a:solidFill>
                <a:latin typeface="+mn-lt"/>
              </a:defRPr>
            </a:lvl3pPr>
            <a:lvl4pPr marL="16002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imes New Roman" pitchFamily="18" charset="0"/>
              <a:buChar char="–"/>
              <a:defRPr sz="1600">
                <a:solidFill>
                  <a:srgbClr val="000066"/>
                </a:solidFill>
                <a:latin typeface="+mn-lt"/>
              </a:defRPr>
            </a:lvl4pPr>
            <a:lvl5pPr marL="20574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5pPr>
            <a:lvl6pPr marL="25146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6pPr>
            <a:lvl7pPr marL="29718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7pPr>
            <a:lvl8pPr marL="34290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8pPr>
            <a:lvl9pPr marL="38862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 typeface="Arial" pitchFamily="34" charset="0"/>
              <a:buChar char="•"/>
            </a:pPr>
            <a:endParaRPr lang="es-MX" kern="0" dirty="0" smtClean="0"/>
          </a:p>
          <a:p>
            <a:pPr>
              <a:buFont typeface="Arial" pitchFamily="34" charset="0"/>
              <a:buChar char="•"/>
            </a:pPr>
            <a:r>
              <a:rPr lang="es-MX" dirty="0"/>
              <a:t>Se define secuencialmente cada etapa y el resultado de una etapa es la entrada de la siguiente.</a:t>
            </a:r>
          </a:p>
          <a:p>
            <a:pPr>
              <a:buFont typeface="Arial" pitchFamily="34" charset="0"/>
              <a:buChar char="•"/>
            </a:pPr>
            <a:endParaRPr lang="es-MX" dirty="0"/>
          </a:p>
          <a:p>
            <a:pPr>
              <a:buFont typeface="Arial" pitchFamily="34" charset="0"/>
              <a:buChar char="•"/>
            </a:pPr>
            <a:r>
              <a:rPr lang="es-MX" dirty="0"/>
              <a:t> Si hay cambios </a:t>
            </a:r>
            <a:endParaRPr lang="es-MX" dirty="0" smtClean="0"/>
          </a:p>
          <a:p>
            <a:pPr>
              <a:buFont typeface="Arial" pitchFamily="34" charset="0"/>
              <a:buChar char="•"/>
            </a:pPr>
            <a:endParaRPr lang="es-MX" dirty="0" smtClean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55260" y="2559718"/>
            <a:ext cx="6036469" cy="344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630444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97306" y="277695"/>
            <a:ext cx="8887326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>
              <a:defRPr/>
            </a:pPr>
            <a: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s-ES" sz="3600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Modelo de cascada - Ventajas </a:t>
            </a:r>
            <a:endParaRPr lang="es-ES" sz="2800" b="1" i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78396" y="954844"/>
            <a:ext cx="9013333" cy="4194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Trebuchet MS" pitchFamily="34" charset="0"/>
              <a:buChar char="&gt;"/>
              <a:defRPr sz="24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imes New Roman" pitchFamily="18" charset="0"/>
              <a:buChar char="–"/>
              <a:defRPr sz="2000">
                <a:solidFill>
                  <a:srgbClr val="000066"/>
                </a:solidFill>
                <a:latin typeface="+mn-lt"/>
              </a:defRPr>
            </a:lvl2pPr>
            <a:lvl3pPr marL="11430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>
                <a:solidFill>
                  <a:srgbClr val="000066"/>
                </a:solidFill>
                <a:latin typeface="+mn-lt"/>
              </a:defRPr>
            </a:lvl3pPr>
            <a:lvl4pPr marL="16002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imes New Roman" pitchFamily="18" charset="0"/>
              <a:buChar char="–"/>
              <a:defRPr sz="1600">
                <a:solidFill>
                  <a:srgbClr val="000066"/>
                </a:solidFill>
                <a:latin typeface="+mn-lt"/>
              </a:defRPr>
            </a:lvl4pPr>
            <a:lvl5pPr marL="20574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5pPr>
            <a:lvl6pPr marL="25146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6pPr>
            <a:lvl7pPr marL="29718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7pPr>
            <a:lvl8pPr marL="34290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8pPr>
            <a:lvl9pPr marL="38862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 typeface="Arial" pitchFamily="34" charset="0"/>
              <a:buChar char="•"/>
            </a:pPr>
            <a:endParaRPr lang="es-MX" kern="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s-MX" dirty="0"/>
              <a:t>Es útil cuando el sistema tiene una complejidad moderada.</a:t>
            </a:r>
          </a:p>
          <a:p>
            <a:pPr>
              <a:buFont typeface="Wingdings" panose="05000000000000000000" pitchFamily="2" charset="2"/>
              <a:buChar char="ü"/>
            </a:pPr>
            <a:endParaRPr lang="es-MX" dirty="0"/>
          </a:p>
          <a:p>
            <a:pPr>
              <a:buFont typeface="Wingdings" panose="05000000000000000000" pitchFamily="2" charset="2"/>
              <a:buChar char="ü"/>
            </a:pPr>
            <a:r>
              <a:rPr lang="es-MX" dirty="0"/>
              <a:t> No existe urgencia extrema de entregar resultados</a:t>
            </a:r>
          </a:p>
          <a:p>
            <a:pPr>
              <a:buFont typeface="Wingdings" panose="05000000000000000000" pitchFamily="2" charset="2"/>
              <a:buChar char="ü"/>
            </a:pPr>
            <a:endParaRPr lang="es-MX" dirty="0"/>
          </a:p>
          <a:p>
            <a:pPr>
              <a:buFont typeface="Wingdings" panose="05000000000000000000" pitchFamily="2" charset="2"/>
              <a:buChar char="ü"/>
            </a:pPr>
            <a:r>
              <a:rPr lang="es-MX" dirty="0"/>
              <a:t> Se tienen más o menos claros los requerimientos</a:t>
            </a:r>
          </a:p>
          <a:p>
            <a:pPr>
              <a:buFont typeface="Wingdings" panose="05000000000000000000" pitchFamily="2" charset="2"/>
              <a:buChar char="ü"/>
            </a:pPr>
            <a:endParaRPr lang="es-MX" dirty="0"/>
          </a:p>
          <a:p>
            <a:pPr>
              <a:buFont typeface="Wingdings" panose="05000000000000000000" pitchFamily="2" charset="2"/>
              <a:buChar char="ü"/>
            </a:pPr>
            <a:r>
              <a:rPr lang="es-MX" dirty="0"/>
              <a:t> Se dispone de un solo grupo de </a:t>
            </a:r>
            <a:r>
              <a:rPr lang="es-MX" dirty="0" smtClean="0"/>
              <a:t>desarrolladores</a:t>
            </a:r>
          </a:p>
          <a:p>
            <a:pPr>
              <a:buFont typeface="Arial" pitchFamily="34" charset="0"/>
              <a:buChar char="•"/>
            </a:pPr>
            <a:endParaRPr lang="es-MX" dirty="0" smtClean="0"/>
          </a:p>
        </p:txBody>
      </p:sp>
      <p:pic>
        <p:nvPicPr>
          <p:cNvPr id="1026" name="Picture 2" descr="http://t0.gstatic.com/images?q=tbn:ANd9GcQC8MEEg7yw5sugQ2x2jhepLvUvEYomeQyhBw3DEkuxyhjIO2f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0523" y="4471515"/>
            <a:ext cx="2201206" cy="1815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00359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97306" y="277695"/>
            <a:ext cx="8887326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>
              <a:defRPr/>
            </a:pPr>
            <a: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s-ES" sz="3600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Modelo de cascada - Desventajas </a:t>
            </a:r>
            <a:endParaRPr lang="es-ES" sz="2800" b="1" i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78396" y="954844"/>
            <a:ext cx="9013333" cy="4194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Trebuchet MS" pitchFamily="34" charset="0"/>
              <a:buChar char="&gt;"/>
              <a:defRPr sz="24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imes New Roman" pitchFamily="18" charset="0"/>
              <a:buChar char="–"/>
              <a:defRPr sz="2000">
                <a:solidFill>
                  <a:srgbClr val="000066"/>
                </a:solidFill>
                <a:latin typeface="+mn-lt"/>
              </a:defRPr>
            </a:lvl2pPr>
            <a:lvl3pPr marL="11430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>
                <a:solidFill>
                  <a:srgbClr val="000066"/>
                </a:solidFill>
                <a:latin typeface="+mn-lt"/>
              </a:defRPr>
            </a:lvl3pPr>
            <a:lvl4pPr marL="16002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imes New Roman" pitchFamily="18" charset="0"/>
              <a:buChar char="–"/>
              <a:defRPr sz="1600">
                <a:solidFill>
                  <a:srgbClr val="000066"/>
                </a:solidFill>
                <a:latin typeface="+mn-lt"/>
              </a:defRPr>
            </a:lvl4pPr>
            <a:lvl5pPr marL="20574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5pPr>
            <a:lvl6pPr marL="25146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6pPr>
            <a:lvl7pPr marL="29718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7pPr>
            <a:lvl8pPr marL="34290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8pPr>
            <a:lvl9pPr marL="38862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 typeface="Arial" pitchFamily="34" charset="0"/>
              <a:buChar char="•"/>
            </a:pPr>
            <a:endParaRPr lang="es-MX" kern="0" dirty="0" smtClean="0"/>
          </a:p>
          <a:p>
            <a:pPr>
              <a:buFont typeface="Arial" pitchFamily="34" charset="0"/>
              <a:buChar char="•"/>
            </a:pPr>
            <a:r>
              <a:rPr lang="es-MX" dirty="0"/>
              <a:t>Los proyectos reales rara vez siguen un flujo secuencial ordenado.</a:t>
            </a:r>
          </a:p>
          <a:p>
            <a:pPr>
              <a:buFont typeface="Arial" pitchFamily="34" charset="0"/>
              <a:buChar char="•"/>
            </a:pPr>
            <a:endParaRPr lang="es-MX" dirty="0"/>
          </a:p>
          <a:p>
            <a:pPr>
              <a:buFont typeface="Arial" pitchFamily="34" charset="0"/>
              <a:buChar char="•"/>
            </a:pPr>
            <a:r>
              <a:rPr lang="es-MX" dirty="0"/>
              <a:t>Es difícil que el “usuario” establezca todos los requerimientos en forma explícita.</a:t>
            </a:r>
          </a:p>
          <a:p>
            <a:pPr>
              <a:buFont typeface="Arial" pitchFamily="34" charset="0"/>
              <a:buChar char="•"/>
            </a:pPr>
            <a:endParaRPr lang="es-MX" dirty="0"/>
          </a:p>
          <a:p>
            <a:pPr>
              <a:buFont typeface="Arial" pitchFamily="34" charset="0"/>
              <a:buChar char="•"/>
            </a:pPr>
            <a:r>
              <a:rPr lang="es-MX" dirty="0"/>
              <a:t>La versión del sistema “funcionando” estará disponible hasta el término de las etapas.</a:t>
            </a:r>
          </a:p>
          <a:p>
            <a:pPr>
              <a:buFont typeface="Arial" pitchFamily="34" charset="0"/>
              <a:buChar char="•"/>
            </a:pPr>
            <a:endParaRPr lang="es-MX" dirty="0" smtClean="0"/>
          </a:p>
        </p:txBody>
      </p:sp>
      <p:pic>
        <p:nvPicPr>
          <p:cNvPr id="2050" name="Picture 2" descr="http://3.bp.blogspot.com/_WqppBAL15co/TOHQNJs3LUI/AAAAAAAAACs/xibCSXC_vN0/s320/Blog1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1395" y="4314911"/>
            <a:ext cx="2143125" cy="213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95279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97306" y="277695"/>
            <a:ext cx="8887326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>
              <a:defRPr/>
            </a:pPr>
            <a: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s-ES" sz="3600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Modelo basado en prototipos</a:t>
            </a:r>
            <a:endParaRPr lang="es-ES" sz="2800" b="1" i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78396" y="954844"/>
            <a:ext cx="9013333" cy="4194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Trebuchet MS" pitchFamily="34" charset="0"/>
              <a:buChar char="&gt;"/>
              <a:defRPr sz="24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imes New Roman" pitchFamily="18" charset="0"/>
              <a:buChar char="–"/>
              <a:defRPr sz="2000">
                <a:solidFill>
                  <a:srgbClr val="000066"/>
                </a:solidFill>
                <a:latin typeface="+mn-lt"/>
              </a:defRPr>
            </a:lvl2pPr>
            <a:lvl3pPr marL="11430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>
                <a:solidFill>
                  <a:srgbClr val="000066"/>
                </a:solidFill>
                <a:latin typeface="+mn-lt"/>
              </a:defRPr>
            </a:lvl3pPr>
            <a:lvl4pPr marL="16002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imes New Roman" pitchFamily="18" charset="0"/>
              <a:buChar char="–"/>
              <a:defRPr sz="1600">
                <a:solidFill>
                  <a:srgbClr val="000066"/>
                </a:solidFill>
                <a:latin typeface="+mn-lt"/>
              </a:defRPr>
            </a:lvl4pPr>
            <a:lvl5pPr marL="20574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5pPr>
            <a:lvl6pPr marL="25146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6pPr>
            <a:lvl7pPr marL="29718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7pPr>
            <a:lvl8pPr marL="34290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8pPr>
            <a:lvl9pPr marL="38862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 typeface="Arial" pitchFamily="34" charset="0"/>
              <a:buChar char="•"/>
            </a:pPr>
            <a:endParaRPr lang="es-MX" kern="0" dirty="0" smtClean="0"/>
          </a:p>
          <a:p>
            <a:pPr>
              <a:buFont typeface="Arial" pitchFamily="34" charset="0"/>
              <a:buChar char="•"/>
            </a:pPr>
            <a:r>
              <a:rPr lang="es-MX" dirty="0"/>
              <a:t>Es una construcción rápida que representa los procesos más significativos del sistema deseado.</a:t>
            </a:r>
          </a:p>
          <a:p>
            <a:pPr>
              <a:buFont typeface="Arial" pitchFamily="34" charset="0"/>
              <a:buChar char="•"/>
            </a:pPr>
            <a:endParaRPr lang="es-MX" dirty="0"/>
          </a:p>
          <a:p>
            <a:pPr>
              <a:buFont typeface="Arial" pitchFamily="34" charset="0"/>
              <a:buChar char="•"/>
            </a:pPr>
            <a:r>
              <a:rPr lang="es-MX" dirty="0"/>
              <a:t> Es ideal para representar requerimientos de software</a:t>
            </a:r>
          </a:p>
          <a:p>
            <a:pPr>
              <a:buFont typeface="Arial" pitchFamily="34" charset="0"/>
              <a:buChar char="•"/>
            </a:pPr>
            <a:endParaRPr lang="es-MX" dirty="0"/>
          </a:p>
          <a:p>
            <a:pPr>
              <a:buFont typeface="Arial" pitchFamily="34" charset="0"/>
              <a:buChar char="•"/>
            </a:pPr>
            <a:r>
              <a:rPr lang="es-MX" dirty="0"/>
              <a:t> Es ideal si se combina con una estrategia iterativa</a:t>
            </a:r>
            <a:endParaRPr lang="es-MX" sz="2000" dirty="0"/>
          </a:p>
          <a:p>
            <a:pPr>
              <a:buFont typeface="Arial" pitchFamily="34" charset="0"/>
              <a:buChar char="•"/>
            </a:pP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29817667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97306" y="277695"/>
            <a:ext cx="8887326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>
              <a:defRPr/>
            </a:pPr>
            <a: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s-ES" sz="3600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¿Qué es un prototipo?</a:t>
            </a:r>
            <a:endParaRPr lang="es-ES" sz="2800" b="1" i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78396" y="954844"/>
            <a:ext cx="9013333" cy="4194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Trebuchet MS" pitchFamily="34" charset="0"/>
              <a:buChar char="&gt;"/>
              <a:defRPr sz="24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imes New Roman" pitchFamily="18" charset="0"/>
              <a:buChar char="–"/>
              <a:defRPr sz="2000">
                <a:solidFill>
                  <a:srgbClr val="000066"/>
                </a:solidFill>
                <a:latin typeface="+mn-lt"/>
              </a:defRPr>
            </a:lvl2pPr>
            <a:lvl3pPr marL="11430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>
                <a:solidFill>
                  <a:srgbClr val="000066"/>
                </a:solidFill>
                <a:latin typeface="+mn-lt"/>
              </a:defRPr>
            </a:lvl3pPr>
            <a:lvl4pPr marL="16002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imes New Roman" pitchFamily="18" charset="0"/>
              <a:buChar char="–"/>
              <a:defRPr sz="1600">
                <a:solidFill>
                  <a:srgbClr val="000066"/>
                </a:solidFill>
                <a:latin typeface="+mn-lt"/>
              </a:defRPr>
            </a:lvl4pPr>
            <a:lvl5pPr marL="20574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5pPr>
            <a:lvl6pPr marL="25146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6pPr>
            <a:lvl7pPr marL="29718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7pPr>
            <a:lvl8pPr marL="34290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8pPr>
            <a:lvl9pPr marL="38862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 typeface="Arial" pitchFamily="34" charset="0"/>
              <a:buChar char="•"/>
            </a:pPr>
            <a:endParaRPr lang="es-MX" kern="0" dirty="0" smtClean="0"/>
          </a:p>
          <a:p>
            <a:pPr>
              <a:buFont typeface="Arial" pitchFamily="34" charset="0"/>
              <a:buChar char="•"/>
            </a:pPr>
            <a:r>
              <a:rPr lang="es-MX" dirty="0" smtClean="0"/>
              <a:t>Versión de preproducción de un producto. Permite:</a:t>
            </a:r>
            <a:endParaRPr lang="es-MX" dirty="0"/>
          </a:p>
          <a:p>
            <a:pPr>
              <a:buFont typeface="Arial" pitchFamily="34" charset="0"/>
              <a:buChar char="•"/>
            </a:pPr>
            <a:endParaRPr lang="es-MX" dirty="0"/>
          </a:p>
          <a:p>
            <a:pPr lvl="1">
              <a:buFont typeface="Arial" pitchFamily="34" charset="0"/>
              <a:buChar char="•"/>
            </a:pPr>
            <a:r>
              <a:rPr lang="es-MX" dirty="0" smtClean="0"/>
              <a:t>Probar aspectos de diseños.</a:t>
            </a:r>
          </a:p>
          <a:p>
            <a:pPr lvl="1">
              <a:buFont typeface="Arial" pitchFamily="34" charset="0"/>
              <a:buChar char="•"/>
            </a:pPr>
            <a:r>
              <a:rPr lang="es-MX" dirty="0" smtClean="0"/>
              <a:t>Evaluar factibilidad técnica y económica.</a:t>
            </a:r>
          </a:p>
          <a:p>
            <a:pPr lvl="1">
              <a:buFont typeface="Arial" pitchFamily="34" charset="0"/>
              <a:buChar char="•"/>
            </a:pPr>
            <a:r>
              <a:rPr lang="es-MX" dirty="0" smtClean="0"/>
              <a:t>Verificar y validar el producto.</a:t>
            </a:r>
          </a:p>
          <a:p>
            <a:pPr>
              <a:buFont typeface="Arial" pitchFamily="34" charset="0"/>
              <a:buChar char="•"/>
            </a:pPr>
            <a:endParaRPr lang="es-MX" dirty="0" smtClean="0"/>
          </a:p>
          <a:p>
            <a:pPr>
              <a:buFont typeface="Arial" pitchFamily="34" charset="0"/>
              <a:buChar char="•"/>
            </a:pPr>
            <a:endParaRPr lang="es-MX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404" y="3735465"/>
            <a:ext cx="3113421" cy="2273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http://griho2.udl.es/ipo/prototipos/prototipo_papel_mapa_navegacional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69" t="7812" r="6128"/>
          <a:stretch/>
        </p:blipFill>
        <p:spPr bwMode="auto">
          <a:xfrm>
            <a:off x="6650029" y="2230734"/>
            <a:ext cx="2544213" cy="394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29626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97306" y="277695"/>
            <a:ext cx="8887326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>
              <a:defRPr/>
            </a:pPr>
            <a: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s-ES" sz="3600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Tipos de prototipos</a:t>
            </a:r>
            <a:endParaRPr lang="es-ES" sz="2800" b="1" i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78396" y="954844"/>
            <a:ext cx="9013333" cy="4194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Trebuchet MS" pitchFamily="34" charset="0"/>
              <a:buChar char="&gt;"/>
              <a:defRPr sz="24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imes New Roman" pitchFamily="18" charset="0"/>
              <a:buChar char="–"/>
              <a:defRPr sz="2000">
                <a:solidFill>
                  <a:srgbClr val="000066"/>
                </a:solidFill>
                <a:latin typeface="+mn-lt"/>
              </a:defRPr>
            </a:lvl2pPr>
            <a:lvl3pPr marL="11430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>
                <a:solidFill>
                  <a:srgbClr val="000066"/>
                </a:solidFill>
                <a:latin typeface="+mn-lt"/>
              </a:defRPr>
            </a:lvl3pPr>
            <a:lvl4pPr marL="16002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imes New Roman" pitchFamily="18" charset="0"/>
              <a:buChar char="–"/>
              <a:defRPr sz="1600">
                <a:solidFill>
                  <a:srgbClr val="000066"/>
                </a:solidFill>
                <a:latin typeface="+mn-lt"/>
              </a:defRPr>
            </a:lvl4pPr>
            <a:lvl5pPr marL="20574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5pPr>
            <a:lvl6pPr marL="25146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6pPr>
            <a:lvl7pPr marL="29718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7pPr>
            <a:lvl8pPr marL="34290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8pPr>
            <a:lvl9pPr marL="38862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 typeface="Arial" pitchFamily="34" charset="0"/>
              <a:buChar char="•"/>
            </a:pPr>
            <a:endParaRPr lang="es-MX" kern="0" dirty="0" smtClean="0"/>
          </a:p>
          <a:p>
            <a:pPr>
              <a:buFont typeface="Arial" pitchFamily="34" charset="0"/>
              <a:buChar char="•"/>
            </a:pPr>
            <a:r>
              <a:rPr lang="es-MX" b="1" dirty="0"/>
              <a:t>Exploratorio:</a:t>
            </a:r>
            <a:r>
              <a:rPr lang="es-MX" dirty="0"/>
              <a:t> Herramienta de apoyo para el </a:t>
            </a:r>
            <a:r>
              <a:rPr lang="es-MX" dirty="0" smtClean="0"/>
              <a:t>desarrollo de </a:t>
            </a:r>
            <a:r>
              <a:rPr lang="es-MX" dirty="0"/>
              <a:t>la especificación de </a:t>
            </a:r>
            <a:r>
              <a:rPr lang="es-MX" dirty="0" smtClean="0"/>
              <a:t>requerimientos. Ejemplo</a:t>
            </a:r>
            <a:r>
              <a:rPr lang="es-MX" dirty="0"/>
              <a:t>: prototipo </a:t>
            </a:r>
            <a:r>
              <a:rPr lang="es-MX" dirty="0" smtClean="0"/>
              <a:t>animado.</a:t>
            </a:r>
            <a:endParaRPr lang="es-MX" dirty="0"/>
          </a:p>
          <a:p>
            <a:pPr>
              <a:buFont typeface="Arial" pitchFamily="34" charset="0"/>
              <a:buChar char="•"/>
            </a:pPr>
            <a:endParaRPr lang="es-MX" dirty="0"/>
          </a:p>
          <a:p>
            <a:pPr>
              <a:buFont typeface="Arial" pitchFamily="34" charset="0"/>
              <a:buChar char="•"/>
            </a:pPr>
            <a:r>
              <a:rPr lang="es-MX" b="1" dirty="0"/>
              <a:t>Solución:</a:t>
            </a:r>
            <a:r>
              <a:rPr lang="es-MX" dirty="0"/>
              <a:t> Prototipo de los requerimientos de </a:t>
            </a:r>
            <a:r>
              <a:rPr lang="es-MX" dirty="0" smtClean="0"/>
              <a:t>software del </a:t>
            </a:r>
            <a:r>
              <a:rPr lang="es-MX" dirty="0"/>
              <a:t>sistema, se puede usar un lenguaje de muy alto nivel.</a:t>
            </a:r>
          </a:p>
          <a:p>
            <a:pPr>
              <a:buFont typeface="Arial" pitchFamily="34" charset="0"/>
              <a:buChar char="•"/>
            </a:pPr>
            <a:endParaRPr lang="es-MX" dirty="0"/>
          </a:p>
          <a:p>
            <a:pPr>
              <a:buFont typeface="Arial" pitchFamily="34" charset="0"/>
              <a:buChar char="•"/>
            </a:pPr>
            <a:r>
              <a:rPr lang="es-MX" b="1" dirty="0"/>
              <a:t>De investigación</a:t>
            </a:r>
            <a:r>
              <a:rPr lang="es-MX" dirty="0"/>
              <a:t> : Permite evaluar soluciones alternativas en </a:t>
            </a:r>
            <a:r>
              <a:rPr lang="es-MX" dirty="0" smtClean="0"/>
              <a:t>la etapa </a:t>
            </a:r>
            <a:r>
              <a:rPr lang="es-MX" dirty="0"/>
              <a:t>de diseño. (Pruebas de concepto).</a:t>
            </a:r>
          </a:p>
          <a:p>
            <a:pPr>
              <a:buFont typeface="Arial" pitchFamily="34" charset="0"/>
              <a:buChar char="•"/>
            </a:pP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25574834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97306" y="277695"/>
            <a:ext cx="8887326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>
              <a:defRPr/>
            </a:pPr>
            <a: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s-ES" sz="3600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Tipos de prototipos</a:t>
            </a:r>
            <a:endParaRPr lang="es-ES" sz="2800" b="1" i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78396" y="954844"/>
            <a:ext cx="9013333" cy="4194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Trebuchet MS" pitchFamily="34" charset="0"/>
              <a:buChar char="&gt;"/>
              <a:defRPr sz="24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imes New Roman" pitchFamily="18" charset="0"/>
              <a:buChar char="–"/>
              <a:defRPr sz="2000">
                <a:solidFill>
                  <a:srgbClr val="000066"/>
                </a:solidFill>
                <a:latin typeface="+mn-lt"/>
              </a:defRPr>
            </a:lvl2pPr>
            <a:lvl3pPr marL="11430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>
                <a:solidFill>
                  <a:srgbClr val="000066"/>
                </a:solidFill>
                <a:latin typeface="+mn-lt"/>
              </a:defRPr>
            </a:lvl3pPr>
            <a:lvl4pPr marL="16002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imes New Roman" pitchFamily="18" charset="0"/>
              <a:buChar char="–"/>
              <a:defRPr sz="1600">
                <a:solidFill>
                  <a:srgbClr val="000066"/>
                </a:solidFill>
                <a:latin typeface="+mn-lt"/>
              </a:defRPr>
            </a:lvl4pPr>
            <a:lvl5pPr marL="20574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5pPr>
            <a:lvl6pPr marL="25146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6pPr>
            <a:lvl7pPr marL="29718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7pPr>
            <a:lvl8pPr marL="34290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8pPr>
            <a:lvl9pPr marL="38862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 typeface="Arial" pitchFamily="34" charset="0"/>
              <a:buChar char="•"/>
            </a:pPr>
            <a:endParaRPr lang="es-MX" kern="0" dirty="0" smtClean="0"/>
          </a:p>
          <a:p>
            <a:pPr>
              <a:buFont typeface="Arial" pitchFamily="34" charset="0"/>
              <a:buChar char="•"/>
            </a:pPr>
            <a:r>
              <a:rPr lang="es-MX" b="1" dirty="0"/>
              <a:t>De verificación:</a:t>
            </a:r>
            <a:r>
              <a:rPr lang="es-MX" dirty="0"/>
              <a:t> Usado para evaluar el código fuente producido usando métodos formales.</a:t>
            </a:r>
          </a:p>
          <a:p>
            <a:pPr>
              <a:buFont typeface="Arial" pitchFamily="34" charset="0"/>
              <a:buChar char="•"/>
            </a:pPr>
            <a:endParaRPr lang="es-MX" dirty="0"/>
          </a:p>
          <a:p>
            <a:pPr>
              <a:buFont typeface="Arial" pitchFamily="34" charset="0"/>
              <a:buChar char="•"/>
            </a:pPr>
            <a:r>
              <a:rPr lang="es-MX" b="1" dirty="0"/>
              <a:t>De evaluación:</a:t>
            </a:r>
            <a:r>
              <a:rPr lang="es-MX" dirty="0"/>
              <a:t> Para evaluar los efectos de modificaciones </a:t>
            </a:r>
            <a:r>
              <a:rPr lang="es-MX" dirty="0" smtClean="0"/>
              <a:t>y actualizaciones</a:t>
            </a:r>
            <a:r>
              <a:rPr lang="es-MX" dirty="0"/>
              <a:t>.</a:t>
            </a:r>
          </a:p>
          <a:p>
            <a:pPr>
              <a:buFont typeface="Arial" pitchFamily="34" charset="0"/>
              <a:buChar char="•"/>
            </a:pPr>
            <a:endParaRPr lang="es-MX" dirty="0"/>
          </a:p>
          <a:p>
            <a:pPr>
              <a:buFont typeface="Arial" pitchFamily="34" charset="0"/>
              <a:buChar char="•"/>
            </a:pPr>
            <a:r>
              <a:rPr lang="es-MX" b="1" dirty="0"/>
              <a:t>Desechable:</a:t>
            </a:r>
            <a:r>
              <a:rPr lang="es-MX" dirty="0"/>
              <a:t> Puede ser parte específica del ciclo de vida de software y perder su utilidad después de su uso.</a:t>
            </a:r>
          </a:p>
          <a:p>
            <a:pPr>
              <a:buFont typeface="Arial" pitchFamily="34" charset="0"/>
              <a:buChar char="•"/>
            </a:pPr>
            <a:endParaRPr lang="es-MX" dirty="0"/>
          </a:p>
          <a:p>
            <a:pPr>
              <a:buFont typeface="Arial" pitchFamily="34" charset="0"/>
              <a:buChar char="•"/>
            </a:pPr>
            <a:r>
              <a:rPr lang="es-MX" b="1" dirty="0"/>
              <a:t>Evolutivo:</a:t>
            </a:r>
            <a:r>
              <a:rPr lang="es-MX" dirty="0"/>
              <a:t> Puede ser un modelo de propósito general del que evoluciona el sistema real.</a:t>
            </a:r>
          </a:p>
          <a:p>
            <a:pPr>
              <a:buFont typeface="Arial" pitchFamily="34" charset="0"/>
              <a:buChar char="•"/>
            </a:pPr>
            <a:endParaRPr lang="es-MX" b="1" dirty="0" smtClean="0"/>
          </a:p>
          <a:p>
            <a:pPr>
              <a:buFont typeface="Arial" pitchFamily="34" charset="0"/>
              <a:buChar char="•"/>
            </a:pP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10157884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478396" y="1468189"/>
            <a:ext cx="9013333" cy="3245476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 2" pitchFamily="18" charset="2"/>
              <a:buChar char="—"/>
            </a:pPr>
            <a:endParaRPr lang="es-MX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MX" dirty="0" smtClean="0"/>
              <a:t> “Trata </a:t>
            </a:r>
            <a:r>
              <a:rPr lang="es-MX" dirty="0"/>
              <a:t>sobre las teorías, métodos y herramientas para de desarrollo de sistemas computacionales. Desde su planeación, análisis, diseño , construcción y mantenimiento. </a:t>
            </a:r>
            <a:r>
              <a:rPr lang="es-MX" dirty="0" smtClean="0"/>
              <a:t>“ </a:t>
            </a:r>
            <a:r>
              <a:rPr lang="es-MX" sz="1800" b="1" dirty="0" smtClean="0"/>
              <a:t>[</a:t>
            </a:r>
            <a:r>
              <a:rPr lang="es-MX" sz="1800" b="1" dirty="0" err="1"/>
              <a:t>Pressman</a:t>
            </a:r>
            <a:r>
              <a:rPr lang="es-MX" sz="1800" b="1" dirty="0"/>
              <a:t> 2002</a:t>
            </a:r>
            <a:r>
              <a:rPr lang="es-MX" sz="1800" b="1" dirty="0" smtClean="0"/>
              <a:t>]</a:t>
            </a:r>
            <a:endParaRPr lang="es-MX" b="1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97306" y="277695"/>
            <a:ext cx="8887326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>
              <a:defRPr/>
            </a:pPr>
            <a: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s-ES" sz="3600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Recordando – Ingeniería de software</a:t>
            </a:r>
            <a:endParaRPr lang="es-ES" sz="2800" b="1" i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07697148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97306" y="277695"/>
            <a:ext cx="8887326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>
              <a:defRPr/>
            </a:pPr>
            <a: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s-ES" sz="3600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Uso de los prototipos</a:t>
            </a:r>
            <a:endParaRPr lang="es-ES" sz="2800" b="1" i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695" y="1344529"/>
            <a:ext cx="7890961" cy="4789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4749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92506" y="277695"/>
            <a:ext cx="9352548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>
              <a:defRPr/>
            </a:pPr>
            <a: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s-ES" sz="3600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Modelo de procesos basado en prototipos</a:t>
            </a:r>
            <a:endParaRPr lang="es-ES" sz="2800" b="1" i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131062018"/>
              </p:ext>
            </p:extLst>
          </p:nvPr>
        </p:nvGraphicFramePr>
        <p:xfrm>
          <a:off x="1068196" y="1101503"/>
          <a:ext cx="7985370" cy="53138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819540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97306" y="277695"/>
            <a:ext cx="8887326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>
              <a:defRPr/>
            </a:pPr>
            <a: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s-ES" sz="3600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Prototipos - Ventajas</a:t>
            </a:r>
            <a:endParaRPr lang="es-ES" sz="2800" b="1" i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78396" y="954845"/>
            <a:ext cx="9013333" cy="2766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Trebuchet MS" pitchFamily="34" charset="0"/>
              <a:buChar char="&gt;"/>
              <a:defRPr sz="24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imes New Roman" pitchFamily="18" charset="0"/>
              <a:buChar char="–"/>
              <a:defRPr sz="2000">
                <a:solidFill>
                  <a:srgbClr val="000066"/>
                </a:solidFill>
                <a:latin typeface="+mn-lt"/>
              </a:defRPr>
            </a:lvl2pPr>
            <a:lvl3pPr marL="11430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>
                <a:solidFill>
                  <a:srgbClr val="000066"/>
                </a:solidFill>
                <a:latin typeface="+mn-lt"/>
              </a:defRPr>
            </a:lvl3pPr>
            <a:lvl4pPr marL="16002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imes New Roman" pitchFamily="18" charset="0"/>
              <a:buChar char="–"/>
              <a:defRPr sz="1600">
                <a:solidFill>
                  <a:srgbClr val="000066"/>
                </a:solidFill>
                <a:latin typeface="+mn-lt"/>
              </a:defRPr>
            </a:lvl4pPr>
            <a:lvl5pPr marL="20574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5pPr>
            <a:lvl6pPr marL="25146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6pPr>
            <a:lvl7pPr marL="29718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7pPr>
            <a:lvl8pPr marL="34290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8pPr>
            <a:lvl9pPr marL="38862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 typeface="Arial" pitchFamily="34" charset="0"/>
              <a:buChar char="•"/>
            </a:pPr>
            <a:endParaRPr lang="es-MX" kern="0" dirty="0" smtClean="0"/>
          </a:p>
          <a:p>
            <a:pPr>
              <a:buFont typeface="Arial" pitchFamily="34" charset="0"/>
              <a:buChar char="•"/>
            </a:pPr>
            <a:r>
              <a:rPr lang="es-MX" dirty="0"/>
              <a:t> Es útil cuando el sistema o módulo no es muy complejo</a:t>
            </a:r>
          </a:p>
          <a:p>
            <a:pPr>
              <a:buFont typeface="Arial" pitchFamily="34" charset="0"/>
              <a:buChar char="•"/>
            </a:pPr>
            <a:r>
              <a:rPr lang="es-MX" dirty="0"/>
              <a:t> Existe urgencia de </a:t>
            </a:r>
            <a:r>
              <a:rPr lang="es-MX" dirty="0" smtClean="0"/>
              <a:t>entregar </a:t>
            </a:r>
            <a:r>
              <a:rPr lang="es-MX" dirty="0"/>
              <a:t>resultados</a:t>
            </a:r>
          </a:p>
          <a:p>
            <a:pPr>
              <a:buFont typeface="Arial" pitchFamily="34" charset="0"/>
              <a:buChar char="•"/>
            </a:pPr>
            <a:r>
              <a:rPr lang="es-MX" dirty="0"/>
              <a:t> El usuario no tiene muy claros sus requerimientos</a:t>
            </a:r>
          </a:p>
          <a:p>
            <a:pPr>
              <a:buFont typeface="Arial" pitchFamily="34" charset="0"/>
              <a:buChar char="•"/>
            </a:pPr>
            <a:r>
              <a:rPr lang="es-MX" dirty="0"/>
              <a:t> Se tiene poco personal para </a:t>
            </a:r>
            <a:r>
              <a:rPr lang="es-MX" dirty="0" smtClean="0"/>
              <a:t>desarrollo</a:t>
            </a:r>
            <a:endParaRPr lang="es-MX" dirty="0"/>
          </a:p>
        </p:txBody>
      </p:sp>
      <p:pic>
        <p:nvPicPr>
          <p:cNvPr id="7" name="Picture 6" descr="http://2.bp.blogspot.com/-UDRXxVtqdtE/UJhhtSvE_LI/AAAAAAAAACM/-f8OzIo--y8/s1600/desventajas-del-marketing-de-afiliado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260516" y="3786314"/>
            <a:ext cx="2441013" cy="1832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16272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97306" y="277695"/>
            <a:ext cx="8887326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>
              <a:defRPr/>
            </a:pPr>
            <a: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s-ES" sz="3600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Prototipos - Desventajas</a:t>
            </a:r>
            <a:endParaRPr lang="es-ES" sz="2800" b="1" i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78396" y="1067139"/>
            <a:ext cx="9013333" cy="2766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Trebuchet MS" pitchFamily="34" charset="0"/>
              <a:buChar char="&gt;"/>
              <a:defRPr sz="24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imes New Roman" pitchFamily="18" charset="0"/>
              <a:buChar char="–"/>
              <a:defRPr sz="2000">
                <a:solidFill>
                  <a:srgbClr val="000066"/>
                </a:solidFill>
                <a:latin typeface="+mn-lt"/>
              </a:defRPr>
            </a:lvl2pPr>
            <a:lvl3pPr marL="11430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>
                <a:solidFill>
                  <a:srgbClr val="000066"/>
                </a:solidFill>
                <a:latin typeface="+mn-lt"/>
              </a:defRPr>
            </a:lvl3pPr>
            <a:lvl4pPr marL="16002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imes New Roman" pitchFamily="18" charset="0"/>
              <a:buChar char="–"/>
              <a:defRPr sz="1600">
                <a:solidFill>
                  <a:srgbClr val="000066"/>
                </a:solidFill>
                <a:latin typeface="+mn-lt"/>
              </a:defRPr>
            </a:lvl4pPr>
            <a:lvl5pPr marL="20574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5pPr>
            <a:lvl6pPr marL="25146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6pPr>
            <a:lvl7pPr marL="29718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7pPr>
            <a:lvl8pPr marL="34290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8pPr>
            <a:lvl9pPr marL="38862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 typeface="Arial" pitchFamily="34" charset="0"/>
              <a:buChar char="•"/>
            </a:pPr>
            <a:endParaRPr lang="es-MX" kern="0" dirty="0" smtClean="0"/>
          </a:p>
          <a:p>
            <a:pPr>
              <a:buFont typeface="Arial" pitchFamily="34" charset="0"/>
              <a:buChar char="•"/>
            </a:pPr>
            <a:r>
              <a:rPr lang="es-MX" dirty="0"/>
              <a:t> Existe el riesgo que usuario crea que el sistema ya está completo</a:t>
            </a:r>
          </a:p>
          <a:p>
            <a:pPr>
              <a:buFont typeface="Arial" pitchFamily="34" charset="0"/>
              <a:buChar char="•"/>
            </a:pPr>
            <a:r>
              <a:rPr lang="es-MX" dirty="0"/>
              <a:t>La inversión en tiempo(dinero)  en el mismo.</a:t>
            </a:r>
          </a:p>
          <a:p>
            <a:pPr>
              <a:buFont typeface="Arial" pitchFamily="34" charset="0"/>
              <a:buChar char="•"/>
            </a:pPr>
            <a:endParaRPr lang="es-MX" dirty="0" smtClean="0"/>
          </a:p>
        </p:txBody>
      </p:sp>
      <p:pic>
        <p:nvPicPr>
          <p:cNvPr id="6" name="Picture 6" descr="http://2.bp.blogspot.com/-UDRXxVtqdtE/UJhhtSvE_LI/AAAAAAAAACM/-f8OzIo--y8/s1600/desventajas-del-marketing-de-afiliado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0661" y="3755981"/>
            <a:ext cx="2441013" cy="1832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52612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763" y="1385387"/>
            <a:ext cx="8602982" cy="453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97306" y="277695"/>
            <a:ext cx="8887326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>
              <a:defRPr/>
            </a:pPr>
            <a: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s-ES" sz="3600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Modelo de proceso iterativo</a:t>
            </a:r>
            <a:endParaRPr lang="es-ES" sz="2800" b="1" i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378230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97306" y="277695"/>
            <a:ext cx="8887326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>
              <a:defRPr/>
            </a:pPr>
            <a: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s-ES" sz="3600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Modelo iterativo basado en prototipos</a:t>
            </a:r>
            <a:endParaRPr lang="es-ES" sz="2800" b="1" i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78396" y="1067139"/>
            <a:ext cx="9013333" cy="2766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Trebuchet MS" pitchFamily="34" charset="0"/>
              <a:buChar char="&gt;"/>
              <a:defRPr sz="24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imes New Roman" pitchFamily="18" charset="0"/>
              <a:buChar char="–"/>
              <a:defRPr sz="2000">
                <a:solidFill>
                  <a:srgbClr val="000066"/>
                </a:solidFill>
                <a:latin typeface="+mn-lt"/>
              </a:defRPr>
            </a:lvl2pPr>
            <a:lvl3pPr marL="11430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>
                <a:solidFill>
                  <a:srgbClr val="000066"/>
                </a:solidFill>
                <a:latin typeface="+mn-lt"/>
              </a:defRPr>
            </a:lvl3pPr>
            <a:lvl4pPr marL="16002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imes New Roman" pitchFamily="18" charset="0"/>
              <a:buChar char="–"/>
              <a:defRPr sz="1600">
                <a:solidFill>
                  <a:srgbClr val="000066"/>
                </a:solidFill>
                <a:latin typeface="+mn-lt"/>
              </a:defRPr>
            </a:lvl4pPr>
            <a:lvl5pPr marL="20574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5pPr>
            <a:lvl6pPr marL="25146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6pPr>
            <a:lvl7pPr marL="29718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7pPr>
            <a:lvl8pPr marL="34290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8pPr>
            <a:lvl9pPr marL="38862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 typeface="Arial" pitchFamily="34" charset="0"/>
              <a:buChar char="•"/>
            </a:pPr>
            <a:endParaRPr lang="es-MX" kern="0" dirty="0" smtClean="0"/>
          </a:p>
          <a:p>
            <a:pPr>
              <a:buFont typeface="Arial" pitchFamily="34" charset="0"/>
              <a:buChar char="•"/>
            </a:pPr>
            <a:r>
              <a:rPr lang="es-MX" dirty="0"/>
              <a:t> El cliente puede “ver” la versión funcionando del software.</a:t>
            </a:r>
          </a:p>
          <a:p>
            <a:pPr>
              <a:buFont typeface="Arial" pitchFamily="34" charset="0"/>
              <a:buChar char="•"/>
            </a:pPr>
            <a:endParaRPr lang="es-MX" dirty="0"/>
          </a:p>
          <a:p>
            <a:pPr>
              <a:buFont typeface="Arial" pitchFamily="34" charset="0"/>
              <a:buChar char="•"/>
            </a:pPr>
            <a:r>
              <a:rPr lang="es-MX" dirty="0"/>
              <a:t>Es ideal cuando el usuario no tiene inicialmente todos sus requerimientos definidos.</a:t>
            </a:r>
          </a:p>
          <a:p>
            <a:pPr>
              <a:buFont typeface="Arial" pitchFamily="34" charset="0"/>
              <a:buChar char="•"/>
            </a:pPr>
            <a:endParaRPr lang="es-MX" dirty="0"/>
          </a:p>
          <a:p>
            <a:pPr>
              <a:buFont typeface="Arial" pitchFamily="34" charset="0"/>
              <a:buChar char="•"/>
            </a:pPr>
            <a:r>
              <a:rPr lang="es-MX" dirty="0"/>
              <a:t>El riesgo que se puede presentar es desarrollar algoritmos no eficientes simplemente para mostrar un programa “funcionando”.</a:t>
            </a:r>
            <a:endParaRPr lang="es-MX" sz="2000" dirty="0"/>
          </a:p>
          <a:p>
            <a:pPr>
              <a:buFont typeface="Arial" pitchFamily="34" charset="0"/>
              <a:buChar char="•"/>
            </a:pP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16094475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96253" y="277695"/>
            <a:ext cx="9745579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>
              <a:defRPr/>
            </a:pPr>
            <a:r>
              <a:rPr lang="en-US" sz="20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0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s-ES" sz="2800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Modelo de desarrollo rápido de aplicaciones (RAD)</a:t>
            </a:r>
            <a:endParaRPr lang="es-ES" sz="2000" b="1" i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850" y="1397167"/>
            <a:ext cx="7734300" cy="470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08093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96253" y="277695"/>
            <a:ext cx="9745579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>
              <a:defRPr/>
            </a:pPr>
            <a: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s-ES" sz="3600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Modelo de proceso en espiral</a:t>
            </a:r>
            <a:endParaRPr lang="es-ES" sz="2800" b="1" i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378" y="1163050"/>
            <a:ext cx="8203752" cy="4916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15898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96253" y="277695"/>
            <a:ext cx="9745579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>
              <a:defRPr/>
            </a:pPr>
            <a: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s-ES" sz="3600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Modelo de proceso en espiral</a:t>
            </a:r>
            <a:endParaRPr lang="es-ES" sz="2800" b="1" i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78396" y="1067139"/>
            <a:ext cx="9013333" cy="2766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Trebuchet MS" pitchFamily="34" charset="0"/>
              <a:buChar char="&gt;"/>
              <a:defRPr sz="24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imes New Roman" pitchFamily="18" charset="0"/>
              <a:buChar char="–"/>
              <a:defRPr sz="2000">
                <a:solidFill>
                  <a:srgbClr val="000066"/>
                </a:solidFill>
                <a:latin typeface="+mn-lt"/>
              </a:defRPr>
            </a:lvl2pPr>
            <a:lvl3pPr marL="11430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>
                <a:solidFill>
                  <a:srgbClr val="000066"/>
                </a:solidFill>
                <a:latin typeface="+mn-lt"/>
              </a:defRPr>
            </a:lvl3pPr>
            <a:lvl4pPr marL="16002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imes New Roman" pitchFamily="18" charset="0"/>
              <a:buChar char="–"/>
              <a:defRPr sz="1600">
                <a:solidFill>
                  <a:srgbClr val="000066"/>
                </a:solidFill>
                <a:latin typeface="+mn-lt"/>
              </a:defRPr>
            </a:lvl4pPr>
            <a:lvl5pPr marL="20574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5pPr>
            <a:lvl6pPr marL="25146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6pPr>
            <a:lvl7pPr marL="29718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7pPr>
            <a:lvl8pPr marL="34290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8pPr>
            <a:lvl9pPr marL="38862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 typeface="Arial" pitchFamily="34" charset="0"/>
              <a:buChar char="•"/>
            </a:pPr>
            <a:endParaRPr lang="es-MX" kern="0" dirty="0" smtClean="0"/>
          </a:p>
          <a:p>
            <a:pPr>
              <a:buFont typeface="Arial" pitchFamily="34" charset="0"/>
              <a:buChar char="•"/>
            </a:pPr>
            <a:r>
              <a:rPr lang="es-MX" dirty="0"/>
              <a:t>Incorpora aspectos sistemáticos y de control al modelo iterativo basado en prototipos</a:t>
            </a:r>
            <a:r>
              <a:rPr lang="es-MX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es-MX" dirty="0"/>
          </a:p>
          <a:p>
            <a:pPr>
              <a:buFont typeface="Arial" pitchFamily="34" charset="0"/>
              <a:buChar char="•"/>
            </a:pPr>
            <a:r>
              <a:rPr lang="es-MX" dirty="0"/>
              <a:t> Se desarrolla en entregas incrementales útiles</a:t>
            </a:r>
          </a:p>
          <a:p>
            <a:pPr>
              <a:buFont typeface="Arial" pitchFamily="34" charset="0"/>
              <a:buChar char="•"/>
            </a:pPr>
            <a:endParaRPr lang="es-MX" dirty="0" smtClean="0"/>
          </a:p>
          <a:p>
            <a:pPr>
              <a:buFont typeface="Arial" pitchFamily="34" charset="0"/>
              <a:buChar char="•"/>
            </a:pPr>
            <a:r>
              <a:rPr lang="es-MX" dirty="0" smtClean="0"/>
              <a:t> </a:t>
            </a:r>
            <a:r>
              <a:rPr lang="es-MX" dirty="0"/>
              <a:t>Divide en regiones de tareas a las actividades estratégicas de control del proyecto.</a:t>
            </a:r>
            <a:endParaRPr lang="es-MX" sz="2000" dirty="0"/>
          </a:p>
          <a:p>
            <a:pPr>
              <a:buFont typeface="Arial" pitchFamily="34" charset="0"/>
              <a:buChar char="•"/>
            </a:pP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10323103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96253" y="277695"/>
            <a:ext cx="9745579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>
              <a:defRPr/>
            </a:pPr>
            <a: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s-ES" sz="3600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Modelo de proceso en espiral</a:t>
            </a:r>
            <a:endParaRPr lang="es-ES" sz="2800" b="1" i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78396" y="1067138"/>
            <a:ext cx="8826025" cy="4371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Trebuchet MS" pitchFamily="34" charset="0"/>
              <a:buChar char="&gt;"/>
              <a:defRPr sz="24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imes New Roman" pitchFamily="18" charset="0"/>
              <a:buChar char="–"/>
              <a:defRPr sz="2000">
                <a:solidFill>
                  <a:srgbClr val="000066"/>
                </a:solidFill>
                <a:latin typeface="+mn-lt"/>
              </a:defRPr>
            </a:lvl2pPr>
            <a:lvl3pPr marL="11430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>
                <a:solidFill>
                  <a:srgbClr val="000066"/>
                </a:solidFill>
                <a:latin typeface="+mn-lt"/>
              </a:defRPr>
            </a:lvl3pPr>
            <a:lvl4pPr marL="16002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imes New Roman" pitchFamily="18" charset="0"/>
              <a:buChar char="–"/>
              <a:defRPr sz="1600">
                <a:solidFill>
                  <a:srgbClr val="000066"/>
                </a:solidFill>
                <a:latin typeface="+mn-lt"/>
              </a:defRPr>
            </a:lvl4pPr>
            <a:lvl5pPr marL="20574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5pPr>
            <a:lvl6pPr marL="25146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6pPr>
            <a:lvl7pPr marL="29718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7pPr>
            <a:lvl8pPr marL="34290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8pPr>
            <a:lvl9pPr marL="38862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 typeface="Arial" pitchFamily="34" charset="0"/>
              <a:buChar char="•"/>
            </a:pPr>
            <a:endParaRPr lang="es-MX" kern="0" dirty="0" smtClean="0"/>
          </a:p>
          <a:p>
            <a:pPr>
              <a:buFont typeface="Arial" pitchFamily="34" charset="0"/>
              <a:buChar char="•"/>
            </a:pPr>
            <a:r>
              <a:rPr lang="es-MX" dirty="0"/>
              <a:t>Es de gran utilidad para modelar sistemas grandes y muy complejos.</a:t>
            </a:r>
          </a:p>
          <a:p>
            <a:pPr>
              <a:buFont typeface="Arial" pitchFamily="34" charset="0"/>
              <a:buChar char="•"/>
            </a:pPr>
            <a:r>
              <a:rPr lang="es-MX" dirty="0"/>
              <a:t> </a:t>
            </a:r>
            <a:r>
              <a:rPr lang="es-MX" dirty="0" smtClean="0"/>
              <a:t>Permite </a:t>
            </a:r>
            <a:r>
              <a:rPr lang="es-MX" dirty="0"/>
              <a:t>la participación de grupos de trabajo muy especializados.</a:t>
            </a:r>
          </a:p>
          <a:p>
            <a:pPr>
              <a:buFont typeface="Arial" pitchFamily="34" charset="0"/>
              <a:buChar char="•"/>
            </a:pPr>
            <a:r>
              <a:rPr lang="es-MX" dirty="0" smtClean="0"/>
              <a:t> </a:t>
            </a:r>
            <a:r>
              <a:rPr lang="es-MX" dirty="0"/>
              <a:t>Es útil para proyectos de larga duración.</a:t>
            </a:r>
          </a:p>
          <a:p>
            <a:pPr>
              <a:buFont typeface="Arial" pitchFamily="34" charset="0"/>
              <a:buChar char="•"/>
            </a:pPr>
            <a:r>
              <a:rPr lang="es-MX" dirty="0" smtClean="0"/>
              <a:t> </a:t>
            </a:r>
            <a:r>
              <a:rPr lang="es-MX" dirty="0"/>
              <a:t>Puede ser difícil convencer a los clientes que el proceso es </a:t>
            </a:r>
            <a:r>
              <a:rPr lang="es-MX" dirty="0" smtClean="0"/>
              <a:t>controlable.</a:t>
            </a:r>
            <a:endParaRPr lang="es-MX" dirty="0"/>
          </a:p>
          <a:p>
            <a:pPr>
              <a:buFont typeface="Arial" pitchFamily="34" charset="0"/>
              <a:buChar char="•"/>
            </a:pPr>
            <a:r>
              <a:rPr lang="es-MX" dirty="0" smtClean="0"/>
              <a:t> </a:t>
            </a:r>
            <a:r>
              <a:rPr lang="es-MX" dirty="0"/>
              <a:t>Demanda expertos en control de </a:t>
            </a:r>
            <a:r>
              <a:rPr lang="es-MX" dirty="0" smtClean="0"/>
              <a:t>riesgos.</a:t>
            </a:r>
            <a:endParaRPr lang="es-MX" dirty="0"/>
          </a:p>
          <a:p>
            <a:endParaRPr lang="es-MX" dirty="0"/>
          </a:p>
          <a:p>
            <a:pPr>
              <a:buFont typeface="Arial" pitchFamily="34" charset="0"/>
              <a:buChar char="•"/>
            </a:pP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28305159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274" y="1971175"/>
            <a:ext cx="8143875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97306" y="277695"/>
            <a:ext cx="8887326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>
              <a:defRPr/>
            </a:pPr>
            <a: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s-ES" sz="3600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Recordando – Ingeniería de software</a:t>
            </a:r>
            <a:endParaRPr lang="es-ES" sz="2800" b="1" i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19399608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" y="277695"/>
            <a:ext cx="9841832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>
              <a:defRPr/>
            </a:pPr>
            <a:r>
              <a:rPr lang="en-US" sz="24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4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s-ES" sz="3200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Control de riesgos en los modelos anteriores</a:t>
            </a:r>
            <a:endParaRPr lang="es-ES" sz="2400" b="1" i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78396" y="1067138"/>
            <a:ext cx="8826025" cy="4371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Trebuchet MS" pitchFamily="34" charset="0"/>
              <a:buChar char="&gt;"/>
              <a:defRPr sz="24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imes New Roman" pitchFamily="18" charset="0"/>
              <a:buChar char="–"/>
              <a:defRPr sz="2000">
                <a:solidFill>
                  <a:srgbClr val="000066"/>
                </a:solidFill>
                <a:latin typeface="+mn-lt"/>
              </a:defRPr>
            </a:lvl2pPr>
            <a:lvl3pPr marL="11430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>
                <a:solidFill>
                  <a:srgbClr val="000066"/>
                </a:solidFill>
                <a:latin typeface="+mn-lt"/>
              </a:defRPr>
            </a:lvl3pPr>
            <a:lvl4pPr marL="16002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imes New Roman" pitchFamily="18" charset="0"/>
              <a:buChar char="–"/>
              <a:defRPr sz="1600">
                <a:solidFill>
                  <a:srgbClr val="000066"/>
                </a:solidFill>
                <a:latin typeface="+mn-lt"/>
              </a:defRPr>
            </a:lvl4pPr>
            <a:lvl5pPr marL="20574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5pPr>
            <a:lvl6pPr marL="25146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6pPr>
            <a:lvl7pPr marL="29718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7pPr>
            <a:lvl8pPr marL="34290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8pPr>
            <a:lvl9pPr marL="38862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 typeface="Arial" pitchFamily="34" charset="0"/>
              <a:buChar char="•"/>
            </a:pPr>
            <a:endParaRPr lang="es-MX" kern="0" dirty="0" smtClean="0"/>
          </a:p>
          <a:p>
            <a:pPr>
              <a:buFont typeface="Arial" pitchFamily="34" charset="0"/>
              <a:buChar char="•"/>
            </a:pPr>
            <a:r>
              <a:rPr lang="es-MX" dirty="0"/>
              <a:t>Si hay error en las primeras fases, se elevan los costos</a:t>
            </a:r>
          </a:p>
          <a:p>
            <a:pPr>
              <a:buFont typeface="Arial" pitchFamily="34" charset="0"/>
              <a:buChar char="•"/>
            </a:pPr>
            <a:endParaRPr lang="es-MX" dirty="0"/>
          </a:p>
          <a:p>
            <a:pPr>
              <a:buFont typeface="Arial" pitchFamily="34" charset="0"/>
              <a:buChar char="•"/>
            </a:pPr>
            <a:r>
              <a:rPr lang="es-MX" dirty="0"/>
              <a:t>Si los errores se detectan hasta las pruebas, puede haber un rechazo o cancelación</a:t>
            </a:r>
          </a:p>
          <a:p>
            <a:pPr>
              <a:buFont typeface="Arial" pitchFamily="34" charset="0"/>
              <a:buChar char="•"/>
            </a:pPr>
            <a:endParaRPr lang="es-MX" dirty="0"/>
          </a:p>
          <a:p>
            <a:pPr>
              <a:buFont typeface="Arial" pitchFamily="34" charset="0"/>
              <a:buChar char="•"/>
            </a:pPr>
            <a:r>
              <a:rPr lang="es-MX" dirty="0"/>
              <a:t>Cuando se detectan errores graves al final se ha perdido mucho tiempo</a:t>
            </a:r>
          </a:p>
          <a:p>
            <a:endParaRPr lang="es-MX" dirty="0"/>
          </a:p>
          <a:p>
            <a:pPr>
              <a:buFont typeface="Arial" pitchFamily="34" charset="0"/>
              <a:buChar char="•"/>
            </a:pP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16886467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816" y="1585913"/>
            <a:ext cx="8788828" cy="4092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96253" y="277695"/>
            <a:ext cx="9745579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>
              <a:defRPr/>
            </a:pPr>
            <a: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s-ES" sz="3600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Modelo de proceso iterativo - incremental</a:t>
            </a:r>
            <a:endParaRPr lang="es-ES" sz="2800" b="1" i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146867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96253" y="277695"/>
            <a:ext cx="9745579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>
              <a:defRPr/>
            </a:pPr>
            <a: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s-ES" sz="3600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Modelo de proceso iterativo - incremental</a:t>
            </a:r>
            <a:endParaRPr lang="es-ES" sz="2800" b="1" i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78396" y="1067138"/>
            <a:ext cx="8826025" cy="4371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Trebuchet MS" pitchFamily="34" charset="0"/>
              <a:buChar char="&gt;"/>
              <a:defRPr sz="24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imes New Roman" pitchFamily="18" charset="0"/>
              <a:buChar char="–"/>
              <a:defRPr sz="2000">
                <a:solidFill>
                  <a:srgbClr val="000066"/>
                </a:solidFill>
                <a:latin typeface="+mn-lt"/>
              </a:defRPr>
            </a:lvl2pPr>
            <a:lvl3pPr marL="11430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>
                <a:solidFill>
                  <a:srgbClr val="000066"/>
                </a:solidFill>
                <a:latin typeface="+mn-lt"/>
              </a:defRPr>
            </a:lvl3pPr>
            <a:lvl4pPr marL="16002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imes New Roman" pitchFamily="18" charset="0"/>
              <a:buChar char="–"/>
              <a:defRPr sz="1600">
                <a:solidFill>
                  <a:srgbClr val="000066"/>
                </a:solidFill>
                <a:latin typeface="+mn-lt"/>
              </a:defRPr>
            </a:lvl4pPr>
            <a:lvl5pPr marL="20574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5pPr>
            <a:lvl6pPr marL="25146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6pPr>
            <a:lvl7pPr marL="29718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7pPr>
            <a:lvl8pPr marL="34290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8pPr>
            <a:lvl9pPr marL="38862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 typeface="Arial" pitchFamily="34" charset="0"/>
              <a:buChar char="•"/>
            </a:pPr>
            <a:endParaRPr lang="es-MX" kern="0" dirty="0" smtClean="0"/>
          </a:p>
          <a:p>
            <a:pPr>
              <a:buFont typeface="Arial" pitchFamily="34" charset="0"/>
              <a:buChar char="•"/>
            </a:pPr>
            <a:r>
              <a:rPr lang="es-MX" dirty="0"/>
              <a:t>Combina las ventajas del modelo basado en prototipos y del incremental, permitiendo que el producto elaborado en</a:t>
            </a:r>
          </a:p>
          <a:p>
            <a:pPr>
              <a:buFont typeface="Arial" pitchFamily="34" charset="0"/>
              <a:buChar char="•"/>
            </a:pPr>
            <a:r>
              <a:rPr lang="es-MX" dirty="0"/>
              <a:t>cada “vuelta” sea útil y se instale en el área usuaria</a:t>
            </a:r>
          </a:p>
          <a:p>
            <a:pPr>
              <a:buFont typeface="Arial" pitchFamily="34" charset="0"/>
              <a:buChar char="•"/>
            </a:pPr>
            <a:endParaRPr lang="es-MX" dirty="0"/>
          </a:p>
          <a:p>
            <a:pPr>
              <a:buFont typeface="Arial" pitchFamily="34" charset="0"/>
              <a:buChar char="•"/>
            </a:pPr>
            <a:r>
              <a:rPr lang="es-MX" dirty="0"/>
              <a:t>El usuario obtiene desde el inicio una parte del sistema funcionando</a:t>
            </a:r>
          </a:p>
          <a:p>
            <a:pPr>
              <a:buFont typeface="Arial" pitchFamily="34" charset="0"/>
              <a:buChar char="•"/>
            </a:pPr>
            <a:endParaRPr lang="es-MX" dirty="0"/>
          </a:p>
          <a:p>
            <a:pPr>
              <a:buFont typeface="Arial" pitchFamily="34" charset="0"/>
              <a:buChar char="•"/>
            </a:pPr>
            <a:r>
              <a:rPr lang="es-MX" dirty="0"/>
              <a:t>Es útil en sistemas grandes y complejos, que requieren resultados rápidos.</a:t>
            </a:r>
            <a:endParaRPr lang="es-MX" sz="2000" dirty="0"/>
          </a:p>
          <a:p>
            <a:endParaRPr lang="es-MX" dirty="0"/>
          </a:p>
          <a:p>
            <a:pPr>
              <a:buFont typeface="Arial" pitchFamily="34" charset="0"/>
              <a:buChar char="•"/>
            </a:pP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25007791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96253" y="277695"/>
            <a:ext cx="9745579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>
              <a:defRPr/>
            </a:pPr>
            <a: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s-ES" sz="3600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Actividad en clase</a:t>
            </a:r>
            <a:endParaRPr lang="es-ES" sz="2800" b="1" i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657" y="1395663"/>
            <a:ext cx="9047185" cy="4280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00034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54"/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8686800" cy="1676400"/>
          </a:xfrm>
        </p:spPr>
        <p:txBody>
          <a:bodyPr/>
          <a:lstStyle/>
          <a:p>
            <a:pPr eaLnBrk="1" hangingPunct="1"/>
            <a:r>
              <a:rPr lang="es-ES" sz="3200" dirty="0" smtClean="0">
                <a:solidFill>
                  <a:srgbClr val="000066"/>
                </a:solidFill>
              </a:rPr>
              <a:t>Bases de datos</a:t>
            </a:r>
          </a:p>
        </p:txBody>
      </p:sp>
      <p:sp>
        <p:nvSpPr>
          <p:cNvPr id="14339" name="Rectangle 55"/>
          <p:cNvSpPr>
            <a:spLocks noGrp="1" noChangeArrowheads="1"/>
          </p:cNvSpPr>
          <p:nvPr>
            <p:ph type="subTitle" idx="1"/>
          </p:nvPr>
        </p:nvSpPr>
        <p:spPr>
          <a:xfrm>
            <a:off x="497759" y="2079936"/>
            <a:ext cx="8918957" cy="4114800"/>
          </a:xfrm>
        </p:spPr>
        <p:txBody>
          <a:bodyPr/>
          <a:lstStyle/>
          <a:p>
            <a:pPr eaLnBrk="1" hangingPunct="1"/>
            <a:endParaRPr lang="es-ES" sz="3200" dirty="0" smtClean="0"/>
          </a:p>
          <a:p>
            <a:pPr eaLnBrk="1" hangingPunct="1"/>
            <a:endParaRPr lang="es-ES" dirty="0" smtClean="0">
              <a:solidFill>
                <a:schemeClr val="hlink"/>
              </a:solidFill>
            </a:endParaRPr>
          </a:p>
          <a:p>
            <a:pPr algn="ctr" eaLnBrk="1" hangingPunct="1"/>
            <a:r>
              <a:rPr lang="es-ES" sz="4400" dirty="0" smtClean="0">
                <a:solidFill>
                  <a:srgbClr val="006600"/>
                </a:solidFill>
              </a:rPr>
              <a:t>Tema 2</a:t>
            </a:r>
            <a:r>
              <a:rPr lang="es-ES" sz="4400" dirty="0" smtClean="0">
                <a:solidFill>
                  <a:srgbClr val="006600"/>
                </a:solidFill>
              </a:rPr>
              <a:t>:</a:t>
            </a:r>
          </a:p>
          <a:p>
            <a:pPr algn="ctr" eaLnBrk="1" hangingPunct="1"/>
            <a:r>
              <a:rPr lang="es-ES" sz="3200" dirty="0"/>
              <a:t>C</a:t>
            </a:r>
            <a:r>
              <a:rPr lang="es-ES" sz="3200" dirty="0" smtClean="0"/>
              <a:t>iclo </a:t>
            </a:r>
            <a:r>
              <a:rPr lang="es-ES" sz="3200" dirty="0" smtClean="0"/>
              <a:t>de vida de los sistemas de </a:t>
            </a:r>
            <a:r>
              <a:rPr lang="es-ES" sz="3200" dirty="0" smtClean="0"/>
              <a:t>información</a:t>
            </a:r>
            <a:endParaRPr lang="es-ES" sz="3200" dirty="0" smtClean="0">
              <a:solidFill>
                <a:srgbClr val="006600"/>
              </a:solidFill>
            </a:endParaRPr>
          </a:p>
          <a:p>
            <a:pPr eaLnBrk="1" hangingPunct="1"/>
            <a:endParaRPr lang="es-ES" sz="2800" dirty="0" smtClean="0">
              <a:solidFill>
                <a:srgbClr val="006600"/>
              </a:solidFill>
            </a:endParaRPr>
          </a:p>
          <a:p>
            <a:pPr eaLnBrk="1" hangingPunct="1"/>
            <a:endParaRPr lang="es-ES" dirty="0" smtClean="0"/>
          </a:p>
          <a:p>
            <a:pPr eaLnBrk="1" hangingPunct="1"/>
            <a:endParaRPr lang="es-ES" b="1" dirty="0" smtClean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47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97306" y="277695"/>
            <a:ext cx="8887326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>
              <a:defRPr/>
            </a:pPr>
            <a: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s-ES" sz="3600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Recordando – ciclo de vida</a:t>
            </a:r>
            <a:endParaRPr lang="es-ES" sz="2800" b="1" i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3768" y="2402302"/>
            <a:ext cx="7246485" cy="367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78396" y="1067139"/>
            <a:ext cx="9013333" cy="3245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Trebuchet MS" pitchFamily="34" charset="0"/>
              <a:buChar char="&gt;"/>
              <a:defRPr sz="24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imes New Roman" pitchFamily="18" charset="0"/>
              <a:buChar char="–"/>
              <a:defRPr sz="2000">
                <a:solidFill>
                  <a:srgbClr val="000066"/>
                </a:solidFill>
                <a:latin typeface="+mn-lt"/>
              </a:defRPr>
            </a:lvl2pPr>
            <a:lvl3pPr marL="11430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>
                <a:solidFill>
                  <a:srgbClr val="000066"/>
                </a:solidFill>
                <a:latin typeface="+mn-lt"/>
              </a:defRPr>
            </a:lvl3pPr>
            <a:lvl4pPr marL="16002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imes New Roman" pitchFamily="18" charset="0"/>
              <a:buChar char="–"/>
              <a:defRPr sz="1600">
                <a:solidFill>
                  <a:srgbClr val="000066"/>
                </a:solidFill>
                <a:latin typeface="+mn-lt"/>
              </a:defRPr>
            </a:lvl4pPr>
            <a:lvl5pPr marL="20574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5pPr>
            <a:lvl6pPr marL="25146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6pPr>
            <a:lvl7pPr marL="29718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7pPr>
            <a:lvl8pPr marL="34290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8pPr>
            <a:lvl9pPr marL="38862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 typeface="Wingdings 2" pitchFamily="18" charset="2"/>
              <a:buChar char="—"/>
            </a:pPr>
            <a:endParaRPr lang="es-MX" kern="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MX" kern="0" dirty="0" smtClean="0"/>
              <a:t> </a:t>
            </a:r>
            <a:r>
              <a:rPr lang="es-MX" dirty="0"/>
              <a:t>Cualquier SI, independientemente de si es adquirido o desarrollado internamente, tiene que pasar por cuatro etapas</a:t>
            </a:r>
            <a:r>
              <a:rPr lang="es-MX" dirty="0" smtClean="0"/>
              <a:t>: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503954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478396" y="954845"/>
            <a:ext cx="9013333" cy="3245476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pitchFamily="34" charset="0"/>
              <a:buChar char="•"/>
            </a:pPr>
            <a:endParaRPr lang="es-MX" dirty="0" smtClean="0"/>
          </a:p>
          <a:p>
            <a:pPr>
              <a:buFont typeface="Arial" pitchFamily="34" charset="0"/>
              <a:buChar char="•"/>
            </a:pPr>
            <a:r>
              <a:rPr lang="es-MX" dirty="0" smtClean="0"/>
              <a:t> </a:t>
            </a:r>
            <a:r>
              <a:rPr lang="es-MX" dirty="0"/>
              <a:t>Tiene como objetivo determinar las especificaciones iniciales del problema, presentar opciones de solución (Estudio de factibilidad), una propuesta y un programa de desarrollo inicial:</a:t>
            </a:r>
          </a:p>
          <a:p>
            <a:pPr>
              <a:buFont typeface="Arial" pitchFamily="34" charset="0"/>
              <a:buChar char="•"/>
            </a:pPr>
            <a:endParaRPr lang="es-MX" dirty="0"/>
          </a:p>
          <a:p>
            <a:pPr>
              <a:buFont typeface="Arial" pitchFamily="34" charset="0"/>
              <a:buChar char="•"/>
            </a:pPr>
            <a:r>
              <a:rPr lang="es-MX" dirty="0"/>
              <a:t>Tiene las siguiente fases</a:t>
            </a:r>
            <a:r>
              <a:rPr lang="es-MX" dirty="0" smtClean="0"/>
              <a:t>:</a:t>
            </a:r>
            <a:endParaRPr lang="es-MX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s-MX" sz="1600" b="1" dirty="0" smtClean="0"/>
              <a:t>Especificación </a:t>
            </a:r>
            <a:r>
              <a:rPr lang="es-MX" sz="1600" b="1" dirty="0"/>
              <a:t>del problema</a:t>
            </a:r>
            <a:r>
              <a:rPr lang="es-MX" sz="1600" dirty="0"/>
              <a:t>: Determina características del problema, sus objetivos y beneficios.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MX" sz="1600" b="1" dirty="0" smtClean="0"/>
              <a:t>Estudio </a:t>
            </a:r>
            <a:r>
              <a:rPr lang="es-MX" sz="1600" b="1" dirty="0"/>
              <a:t>de factibilidad</a:t>
            </a:r>
            <a:r>
              <a:rPr lang="es-MX" sz="1600" dirty="0"/>
              <a:t>: Determina alternativas y sus factibilidades técnica, económica, legal y alternativas de solución.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MX" sz="1600" b="1" dirty="0" smtClean="0"/>
              <a:t>Plan </a:t>
            </a:r>
            <a:r>
              <a:rPr lang="es-MX" sz="1600" b="1" dirty="0"/>
              <a:t>de actividades</a:t>
            </a:r>
            <a:r>
              <a:rPr lang="es-MX" sz="1600" dirty="0"/>
              <a:t>: Define las actividades, su duración ,</a:t>
            </a:r>
            <a:r>
              <a:rPr lang="es-MX" sz="1600" dirty="0" smtClean="0"/>
              <a:t> recursos </a:t>
            </a:r>
            <a:r>
              <a:rPr lang="es-MX" sz="1600" dirty="0"/>
              <a:t>materiales y humanos.</a:t>
            </a:r>
            <a:endParaRPr lang="es-MX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es-MX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endParaRPr lang="es-MX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97306" y="277695"/>
            <a:ext cx="8887326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>
              <a:defRPr/>
            </a:pPr>
            <a: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s-ES" sz="3600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Planeación</a:t>
            </a:r>
            <a:endParaRPr lang="es-ES" sz="2800" b="1" i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248339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478396" y="954845"/>
            <a:ext cx="9013333" cy="3245476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pitchFamily="34" charset="0"/>
              <a:buChar char="•"/>
            </a:pPr>
            <a:endParaRPr lang="es-MX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s-MX" dirty="0"/>
              <a:t> Dentro de esta etapa es en donde se llevan a cabo todo los requerimiento y/o procesos para la elaboración del software deseado</a:t>
            </a:r>
            <a:r>
              <a:rPr lang="es-MX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endParaRPr lang="es-MX" dirty="0"/>
          </a:p>
          <a:p>
            <a:pPr>
              <a:buFont typeface="Wingdings" panose="05000000000000000000" pitchFamily="2" charset="2"/>
              <a:buChar char="v"/>
            </a:pPr>
            <a:r>
              <a:rPr lang="es-MX" dirty="0" smtClean="0"/>
              <a:t>Tiene </a:t>
            </a:r>
            <a:r>
              <a:rPr lang="es-MX" dirty="0"/>
              <a:t>las siguientes fases</a:t>
            </a:r>
            <a:r>
              <a:rPr lang="es-MX" dirty="0" smtClean="0"/>
              <a:t>:</a:t>
            </a:r>
          </a:p>
          <a:p>
            <a:pPr>
              <a:buFont typeface="Wingdings" panose="05000000000000000000" pitchFamily="2" charset="2"/>
              <a:buChar char="v"/>
            </a:pPr>
            <a:endParaRPr lang="es-MX" dirty="0"/>
          </a:p>
          <a:p>
            <a:pPr lvl="1">
              <a:buFont typeface="Arial" pitchFamily="34" charset="0"/>
              <a:buChar char="•"/>
            </a:pPr>
            <a:r>
              <a:rPr lang="es-MX" sz="1600" b="1" dirty="0" smtClean="0"/>
              <a:t>Análisis</a:t>
            </a:r>
            <a:r>
              <a:rPr lang="es-MX" sz="1600" b="1" dirty="0"/>
              <a:t>:</a:t>
            </a:r>
            <a:r>
              <a:rPr lang="es-MX" sz="1600" dirty="0"/>
              <a:t> Especificar las operaciones que realizará el sistema. Realizar estudio funcional y validar con el usuario</a:t>
            </a:r>
            <a:r>
              <a:rPr lang="es-MX" sz="1600" dirty="0" smtClean="0"/>
              <a:t>.</a:t>
            </a:r>
          </a:p>
          <a:p>
            <a:pPr lvl="1">
              <a:buFont typeface="Arial" pitchFamily="34" charset="0"/>
              <a:buChar char="•"/>
            </a:pPr>
            <a:endParaRPr lang="es-MX" sz="1600" dirty="0"/>
          </a:p>
          <a:p>
            <a:pPr lvl="1">
              <a:buFont typeface="Arial" pitchFamily="34" charset="0"/>
              <a:buChar char="•"/>
            </a:pPr>
            <a:r>
              <a:rPr lang="es-MX" sz="1600" b="1" dirty="0" smtClean="0"/>
              <a:t>Diseño</a:t>
            </a:r>
            <a:r>
              <a:rPr lang="es-MX" sz="1600" b="1" dirty="0"/>
              <a:t>:</a:t>
            </a:r>
            <a:r>
              <a:rPr lang="es-MX" sz="1600" dirty="0"/>
              <a:t> Detallar las características del sistema, sus algoritmos, estructuras de datos, componentes, sistema de archivos, etc.</a:t>
            </a:r>
          </a:p>
          <a:p>
            <a:endParaRPr lang="es-MX" sz="2000" dirty="0"/>
          </a:p>
          <a:p>
            <a:pPr>
              <a:buFont typeface="Arial" pitchFamily="34" charset="0"/>
              <a:buChar char="•"/>
            </a:pPr>
            <a:endParaRPr lang="es-MX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endParaRPr lang="es-MX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endParaRPr lang="es-MX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97306" y="277695"/>
            <a:ext cx="8887326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>
              <a:defRPr/>
            </a:pPr>
            <a: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s-ES" sz="3600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Desarrollo</a:t>
            </a:r>
            <a:endParaRPr lang="es-ES" sz="2800" b="1" i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792274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478396" y="954845"/>
            <a:ext cx="9013333" cy="3245476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pitchFamily="34" charset="0"/>
              <a:buChar char="•"/>
            </a:pPr>
            <a:endParaRPr lang="es-MX" dirty="0" smtClean="0"/>
          </a:p>
          <a:p>
            <a:pPr marL="685800" lvl="1">
              <a:buFont typeface="Wingdings" panose="05000000000000000000" pitchFamily="2" charset="2"/>
              <a:buChar char="v"/>
            </a:pPr>
            <a:r>
              <a:rPr lang="es-MX" sz="1800" b="1" dirty="0" smtClean="0"/>
              <a:t>Construcción</a:t>
            </a:r>
            <a:r>
              <a:rPr lang="es-MX" sz="1800" b="1" dirty="0"/>
              <a:t>.</a:t>
            </a:r>
            <a:r>
              <a:rPr lang="es-MX" sz="1800" dirty="0"/>
              <a:t>  Elaborar los </a:t>
            </a:r>
            <a:r>
              <a:rPr lang="es-MX" sz="1800" dirty="0" smtClean="0"/>
              <a:t>programa.</a:t>
            </a:r>
          </a:p>
          <a:p>
            <a:pPr marL="685800" lvl="1">
              <a:buFont typeface="Wingdings" panose="05000000000000000000" pitchFamily="2" charset="2"/>
              <a:buChar char="v"/>
            </a:pPr>
            <a:endParaRPr lang="es-MX" sz="1800" b="1" dirty="0"/>
          </a:p>
          <a:p>
            <a:pPr marL="685800" lvl="1">
              <a:buFont typeface="Wingdings" panose="05000000000000000000" pitchFamily="2" charset="2"/>
              <a:buChar char="v"/>
            </a:pPr>
            <a:r>
              <a:rPr lang="es-MX" sz="1800" b="1" dirty="0" smtClean="0"/>
              <a:t>Pruebas</a:t>
            </a:r>
            <a:r>
              <a:rPr lang="es-MX" sz="1800" b="1" dirty="0"/>
              <a:t>:</a:t>
            </a:r>
            <a:r>
              <a:rPr lang="es-MX" sz="1800" dirty="0"/>
              <a:t> Localizar y corregir fallas de programas. Considerar varios tipos de pruebas (unidad, integración, usabilidad, </a:t>
            </a:r>
            <a:r>
              <a:rPr lang="es-MX" sz="1800" dirty="0" smtClean="0"/>
              <a:t>etc.).</a:t>
            </a:r>
          </a:p>
          <a:p>
            <a:pPr marL="685800" lvl="1">
              <a:buFont typeface="Wingdings" panose="05000000000000000000" pitchFamily="2" charset="2"/>
              <a:buChar char="v"/>
            </a:pPr>
            <a:endParaRPr lang="es-MX" sz="1800" b="1" dirty="0"/>
          </a:p>
          <a:p>
            <a:pPr marL="685800" lvl="1">
              <a:buFont typeface="Wingdings" panose="05000000000000000000" pitchFamily="2" charset="2"/>
              <a:buChar char="v"/>
            </a:pPr>
            <a:r>
              <a:rPr lang="es-MX" sz="1800" b="1" dirty="0" smtClean="0"/>
              <a:t>Instalación</a:t>
            </a:r>
            <a:r>
              <a:rPr lang="es-MX" sz="1800" b="1" dirty="0"/>
              <a:t>:</a:t>
            </a:r>
            <a:r>
              <a:rPr lang="es-MX" sz="1800" dirty="0"/>
              <a:t> Integrar módulos o programas e instalar </a:t>
            </a:r>
            <a:r>
              <a:rPr lang="es-MX" sz="1800" dirty="0" smtClean="0"/>
              <a:t>el sistema </a:t>
            </a:r>
            <a:r>
              <a:rPr lang="es-MX" sz="1800" dirty="0"/>
              <a:t>en el equipo en que operará.</a:t>
            </a:r>
          </a:p>
          <a:p>
            <a:pPr lvl="1">
              <a:buFont typeface="Arial" pitchFamily="34" charset="0"/>
              <a:buChar char="•"/>
            </a:pPr>
            <a:endParaRPr lang="es-MX" sz="1600" dirty="0"/>
          </a:p>
          <a:p>
            <a:endParaRPr lang="es-MX" sz="2000" dirty="0"/>
          </a:p>
          <a:p>
            <a:pPr>
              <a:buFont typeface="Arial" pitchFamily="34" charset="0"/>
              <a:buChar char="•"/>
            </a:pPr>
            <a:endParaRPr lang="es-MX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endParaRPr lang="es-MX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endParaRPr lang="es-MX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97306" y="277695"/>
            <a:ext cx="8887326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>
              <a:defRPr/>
            </a:pPr>
            <a: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s-ES" sz="3600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Desarrollo</a:t>
            </a:r>
            <a:endParaRPr lang="es-ES" sz="2800" b="1" i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749325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300" y="1753355"/>
            <a:ext cx="6696075" cy="380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97306" y="277695"/>
            <a:ext cx="8887326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>
              <a:defRPr/>
            </a:pPr>
            <a: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s-ES" sz="3600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Ciclo de desarrollo – modelo cascada</a:t>
            </a:r>
            <a:endParaRPr lang="es-ES" sz="2800" b="1" i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43522778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97306" y="277695"/>
            <a:ext cx="8887326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>
              <a:defRPr/>
            </a:pPr>
            <a: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s-ES" sz="3600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Operación</a:t>
            </a:r>
            <a:endParaRPr lang="es-ES" sz="2800" b="1" i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78396" y="954845"/>
            <a:ext cx="9013333" cy="3245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Trebuchet MS" pitchFamily="34" charset="0"/>
              <a:buChar char="&gt;"/>
              <a:defRPr sz="24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imes New Roman" pitchFamily="18" charset="0"/>
              <a:buChar char="–"/>
              <a:defRPr sz="2000">
                <a:solidFill>
                  <a:srgbClr val="000066"/>
                </a:solidFill>
                <a:latin typeface="+mn-lt"/>
              </a:defRPr>
            </a:lvl2pPr>
            <a:lvl3pPr marL="11430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>
                <a:solidFill>
                  <a:srgbClr val="000066"/>
                </a:solidFill>
                <a:latin typeface="+mn-lt"/>
              </a:defRPr>
            </a:lvl3pPr>
            <a:lvl4pPr marL="16002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imes New Roman" pitchFamily="18" charset="0"/>
              <a:buChar char="–"/>
              <a:defRPr sz="1600">
                <a:solidFill>
                  <a:srgbClr val="000066"/>
                </a:solidFill>
                <a:latin typeface="+mn-lt"/>
              </a:defRPr>
            </a:lvl4pPr>
            <a:lvl5pPr marL="20574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5pPr>
            <a:lvl6pPr marL="25146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6pPr>
            <a:lvl7pPr marL="29718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7pPr>
            <a:lvl8pPr marL="34290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8pPr>
            <a:lvl9pPr marL="3886200" indent="-228600" algn="just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Trebuchet MS" pitchFamily="34" charset="0"/>
              <a:buChar char="&gt;"/>
              <a:defRPr sz="1600">
                <a:solidFill>
                  <a:srgbClr val="000066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 typeface="Arial" pitchFamily="34" charset="0"/>
              <a:buChar char="•"/>
            </a:pPr>
            <a:endParaRPr lang="es-MX" kern="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s-MX" dirty="0"/>
              <a:t>Se refiere al uso del sistema después de que ha sido instalado.</a:t>
            </a:r>
          </a:p>
          <a:p>
            <a:pPr>
              <a:buFont typeface="Wingdings" panose="05000000000000000000" pitchFamily="2" charset="2"/>
              <a:buChar char="Ø"/>
            </a:pPr>
            <a:endParaRPr lang="es-MX" dirty="0"/>
          </a:p>
          <a:p>
            <a:pPr>
              <a:buFont typeface="Wingdings" panose="05000000000000000000" pitchFamily="2" charset="2"/>
              <a:buChar char="Ø"/>
            </a:pPr>
            <a:r>
              <a:rPr lang="es-MX" dirty="0"/>
              <a:t> Se requiere que una persona verifique el uso adecuado del sistema y que provea los beneficios esperados.</a:t>
            </a:r>
          </a:p>
          <a:p>
            <a:pPr>
              <a:buFont typeface="Wingdings" panose="05000000000000000000" pitchFamily="2" charset="2"/>
              <a:buChar char="Ø"/>
            </a:pPr>
            <a:endParaRPr lang="es-MX" dirty="0"/>
          </a:p>
          <a:p>
            <a:pPr>
              <a:buFont typeface="Wingdings" panose="05000000000000000000" pitchFamily="2" charset="2"/>
              <a:buChar char="Ø"/>
            </a:pPr>
            <a:r>
              <a:rPr lang="es-MX" dirty="0"/>
              <a:t> El sistema llega a su madurez cuando se ha estabilizado dentro de la organización.</a:t>
            </a:r>
            <a:endParaRPr lang="es-MX" sz="2000" dirty="0"/>
          </a:p>
          <a:p>
            <a:pPr>
              <a:buFont typeface="Arial" pitchFamily="34" charset="0"/>
              <a:buChar char="•"/>
            </a:pPr>
            <a:endParaRPr lang="es-MX" kern="0" dirty="0" smtClean="0"/>
          </a:p>
        </p:txBody>
      </p:sp>
    </p:spTree>
    <p:extLst>
      <p:ext uri="{BB962C8B-B14F-4D97-AF65-F5344CB8AC3E}">
        <p14:creationId xmlns:p14="http://schemas.microsoft.com/office/powerpoint/2010/main" val="28086537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66"/>
      </a:hlink>
      <a:folHlink>
        <a:srgbClr val="B2B2B2"/>
      </a:folHlink>
    </a:clrScheme>
    <a:fontScheme name="Diseño predeterminado">
      <a:majorFont>
        <a:latin typeface="Garrison Light Sans"/>
        <a:ea typeface=""/>
        <a:cs typeface=""/>
      </a:majorFont>
      <a:minorFont>
        <a:latin typeface="Garrison Light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990000"/>
            </a:solidFill>
            <a:effectLst/>
            <a:latin typeface="Garrison Light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990000"/>
            </a:solidFill>
            <a:effectLst/>
            <a:latin typeface="Garrison Light Sans" pitchFamily="34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27484</TotalTime>
  <Words>1050</Words>
  <Application>Microsoft Office PowerPoint</Application>
  <PresentationFormat>A4 (210 x 297 mm)</PresentationFormat>
  <Paragraphs>208</Paragraphs>
  <Slides>34</Slides>
  <Notes>21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43" baseType="lpstr">
      <vt:lpstr>Arial</vt:lpstr>
      <vt:lpstr>Calibri</vt:lpstr>
      <vt:lpstr>Courier New</vt:lpstr>
      <vt:lpstr>Garrison Light Sans</vt:lpstr>
      <vt:lpstr>Times New Roman</vt:lpstr>
      <vt:lpstr>Trebuchet MS</vt:lpstr>
      <vt:lpstr>Wingdings</vt:lpstr>
      <vt:lpstr>Wingdings 2</vt:lpstr>
      <vt:lpstr>Diseño predeterminado</vt:lpstr>
      <vt:lpstr>Bases de datos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Bases de datos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rcortese</dc:creator>
  <cp:lastModifiedBy>miguel angel</cp:lastModifiedBy>
  <cp:revision>1112</cp:revision>
  <cp:lastPrinted>2001-11-28T11:57:43Z</cp:lastPrinted>
  <dcterms:created xsi:type="dcterms:W3CDTF">1601-01-01T00:00:00Z</dcterms:created>
  <dcterms:modified xsi:type="dcterms:W3CDTF">2014-09-08T19:47:19Z</dcterms:modified>
</cp:coreProperties>
</file>