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63" r:id="rId2"/>
    <p:sldId id="487" r:id="rId3"/>
    <p:sldId id="489" r:id="rId4"/>
    <p:sldId id="490" r:id="rId5"/>
    <p:sldId id="519" r:id="rId6"/>
    <p:sldId id="492" r:id="rId7"/>
    <p:sldId id="493" r:id="rId8"/>
    <p:sldId id="495" r:id="rId9"/>
    <p:sldId id="497" r:id="rId10"/>
    <p:sldId id="498" r:id="rId11"/>
    <p:sldId id="499" r:id="rId12"/>
    <p:sldId id="500" r:id="rId13"/>
    <p:sldId id="501" r:id="rId14"/>
    <p:sldId id="502" r:id="rId15"/>
    <p:sldId id="511" r:id="rId16"/>
    <p:sldId id="518" r:id="rId17"/>
    <p:sldId id="520" r:id="rId18"/>
    <p:sldId id="521" r:id="rId19"/>
    <p:sldId id="547" r:id="rId20"/>
    <p:sldId id="548" r:id="rId21"/>
    <p:sldId id="549" r:id="rId22"/>
    <p:sldId id="550" r:id="rId23"/>
    <p:sldId id="527" r:id="rId24"/>
    <p:sldId id="551" r:id="rId25"/>
    <p:sldId id="552" r:id="rId26"/>
    <p:sldId id="530" r:id="rId27"/>
    <p:sldId id="553" r:id="rId28"/>
    <p:sldId id="554" r:id="rId29"/>
    <p:sldId id="555" r:id="rId30"/>
    <p:sldId id="556" r:id="rId31"/>
    <p:sldId id="557" r:id="rId32"/>
    <p:sldId id="558" r:id="rId33"/>
    <p:sldId id="559" r:id="rId34"/>
    <p:sldId id="538" r:id="rId35"/>
    <p:sldId id="560" r:id="rId36"/>
    <p:sldId id="561" r:id="rId37"/>
    <p:sldId id="562" r:id="rId38"/>
    <p:sldId id="543" r:id="rId39"/>
    <p:sldId id="544" r:id="rId40"/>
    <p:sldId id="563" r:id="rId41"/>
    <p:sldId id="564" r:id="rId42"/>
    <p:sldId id="565" r:id="rId43"/>
  </p:sldIdLst>
  <p:sldSz cx="9906000" cy="6858000" type="A4"/>
  <p:notesSz cx="7099300" cy="10234613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990000"/>
        </a:solidFill>
        <a:latin typeface="Garrison Light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CC0000"/>
    <a:srgbClr val="006600"/>
    <a:srgbClr val="EAE8BC"/>
    <a:srgbClr val="F5D7B5"/>
    <a:srgbClr val="F3DFD9"/>
    <a:srgbClr val="DFEAB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9" autoAdjust="0"/>
    <p:restoredTop sz="81849" autoAdjust="0"/>
  </p:normalViewPr>
  <p:slideViewPr>
    <p:cSldViewPr snapToGrid="0">
      <p:cViewPr varScale="1">
        <p:scale>
          <a:sx n="95" d="100"/>
          <a:sy n="95" d="100"/>
        </p:scale>
        <p:origin x="2208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24"/>
    </p:cViewPr>
  </p:sorterViewPr>
  <p:notesViewPr>
    <p:cSldViewPr snapToGrid="0">
      <p:cViewPr>
        <p:scale>
          <a:sx n="75" d="100"/>
          <a:sy n="75" d="100"/>
        </p:scale>
        <p:origin x="-1350" y="-7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b" anchorCtr="0" compatLnSpc="1">
            <a:prstTxWarp prst="textNoShape">
              <a:avLst/>
            </a:prstTxWarp>
          </a:bodyPr>
          <a:lstStyle>
            <a:lvl1pPr algn="r" defTabSz="963613">
              <a:spcBef>
                <a:spcPct val="0"/>
              </a:spcBef>
              <a:defRPr sz="9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83A0361-2436-4044-8F0A-3AEB4DC51A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5510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t" anchorCtr="0" compatLnSpc="1">
            <a:prstTxWarp prst="textNoShape">
              <a:avLst/>
            </a:prstTxWarp>
          </a:bodyPr>
          <a:lstStyle>
            <a:lvl1pPr algn="l" defTabSz="96361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t" anchorCtr="0" compatLnSpc="1">
            <a:prstTxWarp prst="textNoShape">
              <a:avLst/>
            </a:prstTxWarp>
          </a:bodyPr>
          <a:lstStyle>
            <a:lvl1pPr algn="r" defTabSz="96361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b" anchorCtr="0" compatLnSpc="1">
            <a:prstTxWarp prst="textNoShape">
              <a:avLst/>
            </a:prstTxWarp>
          </a:bodyPr>
          <a:lstStyle>
            <a:lvl1pPr algn="l" defTabSz="96361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51" tIns="48226" rIns="96451" bIns="48226" numCol="1" anchor="b" anchorCtr="0" compatLnSpc="1">
            <a:prstTxWarp prst="textNoShape">
              <a:avLst/>
            </a:prstTxWarp>
          </a:bodyPr>
          <a:lstStyle>
            <a:lvl1pPr algn="r" defTabSz="963613">
              <a:spcBef>
                <a:spcPct val="0"/>
              </a:spcBef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3BC426D-59A8-4175-956D-EEC8D8D7783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82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8540CA48-B60D-4A77-A928-E2D205A8C4B9}" type="slidenum">
              <a:rPr 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35923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13</a:t>
            </a:r>
          </a:p>
        </p:txBody>
      </p:sp>
      <p:sp>
        <p:nvSpPr>
          <p:cNvPr id="187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48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14</a:t>
            </a:r>
          </a:p>
        </p:txBody>
      </p:sp>
      <p:sp>
        <p:nvSpPr>
          <p:cNvPr id="188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27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15</a:t>
            </a:r>
          </a:p>
        </p:txBody>
      </p:sp>
      <p:sp>
        <p:nvSpPr>
          <p:cNvPr id="1894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31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52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17</a:t>
            </a:r>
          </a:p>
        </p:txBody>
      </p:sp>
      <p:sp>
        <p:nvSpPr>
          <p:cNvPr id="1914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560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26</a:t>
            </a:r>
          </a:p>
        </p:txBody>
      </p:sp>
      <p:sp>
        <p:nvSpPr>
          <p:cNvPr id="2007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TI - Es el hardware y el software usado por los sistemas de información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Si - Es un tipo particular de sistema de trabajo que usa tecnología de información para capturar, transmitir , almacenar, manipular y desplegar información que soportan uno o más sistemas de trabajo.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WS - Es un sistema en el que las personas participantes desempeñan el proceso de negocios usando la información, la tecnología y otros recursos para producir productos para clientes internos o externos. La base de un sistema de trabajo es el proceso de negocios el cual consiste en una serie de pasos ubicados en un lugar, en el tiempo y espacio, que tienen un principio y un fin, que tiene entradas y genera salidas.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Trabajo</a:t>
            </a:r>
            <a:r>
              <a:rPr lang="es-ES_tradnl" baseline="0" dirty="0" smtClean="0"/>
              <a:t> - </a:t>
            </a:r>
            <a:r>
              <a:rPr lang="es-ES_tradnl" dirty="0" smtClean="0"/>
              <a:t>Por trabajo no se refiere a lo que la gente hace en el día, se refiere a la aplicación de los recursos humanos y físicos como gente, equipo, tiempo, esfuerzo y dinero en generar salidas que serán usadas por clientes externos o internos.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_tradnl" dirty="0" smtClean="0"/>
              <a:t>Empresa - La firma o empresa consiste en la interrelación de sistemas de trabajo los cuales operan para generar los productos o servicios para los clientes externos que se encuentran en el ambiente de  negocios.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s-ES_tradnl" dirty="0" smtClean="0"/>
              <a:t>Incluye a la misma empresa o firma y todo lo que afecta su éxito como:</a:t>
            </a:r>
            <a:endParaRPr lang="es-ES_tradnl" sz="800" dirty="0" smtClean="0"/>
          </a:p>
          <a:p>
            <a:pPr marL="830263" lvl="1" eaLnBrk="1" hangingPunct="1"/>
            <a:r>
              <a:rPr lang="es-ES_tradnl" dirty="0" smtClean="0"/>
              <a:t>competidores, </a:t>
            </a:r>
          </a:p>
          <a:p>
            <a:pPr marL="830263" lvl="1" eaLnBrk="1" hangingPunct="1"/>
            <a:r>
              <a:rPr lang="es-ES_tradnl" dirty="0" smtClean="0"/>
              <a:t>proveedores, </a:t>
            </a:r>
          </a:p>
          <a:p>
            <a:pPr marL="830263" lvl="1" eaLnBrk="1" hangingPunct="1"/>
            <a:r>
              <a:rPr lang="es-ES_tradnl" dirty="0" smtClean="0"/>
              <a:t>clientes, </a:t>
            </a:r>
          </a:p>
          <a:p>
            <a:pPr marL="830263" lvl="1" eaLnBrk="1" hangingPunct="1"/>
            <a:r>
              <a:rPr lang="es-ES_tradnl" dirty="0" smtClean="0"/>
              <a:t>Instituciones reguladoras,</a:t>
            </a:r>
          </a:p>
          <a:p>
            <a:pPr marL="830263" lvl="1" eaLnBrk="1" hangingPunct="1"/>
            <a:r>
              <a:rPr lang="es-ES_tradnl" dirty="0" smtClean="0"/>
              <a:t>condiciones sociales, demográficas y económicas.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s-ES_tradnl" dirty="0" smtClean="0"/>
          </a:p>
          <a:p>
            <a:pPr eaLnBrk="1" hangingPunct="1"/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93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33</a:t>
            </a:r>
          </a:p>
        </p:txBody>
      </p:sp>
      <p:sp>
        <p:nvSpPr>
          <p:cNvPr id="207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0939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9940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1134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66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latin typeface="Calibri" pitchFamily="34" charset="0"/>
            </a:endParaRPr>
          </a:p>
        </p:txBody>
      </p:sp>
      <p:sp>
        <p:nvSpPr>
          <p:cNvPr id="176132" name="Text Box 4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10145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300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17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954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901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2070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1077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6853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420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605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288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latin typeface="Calibri" pitchFamily="34" charset="0"/>
            </a:endParaRPr>
          </a:p>
        </p:txBody>
      </p:sp>
      <p:sp>
        <p:nvSpPr>
          <p:cNvPr id="178180" name="Text Box 4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09644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7994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456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202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16</a:t>
            </a:r>
          </a:p>
        </p:txBody>
      </p:sp>
      <p:sp>
        <p:nvSpPr>
          <p:cNvPr id="190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6693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1pPr>
            <a:lvl2pPr marL="742950" indent="-28575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2pPr>
            <a:lvl3pPr marL="11430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3pPr>
            <a:lvl4pPr marL="16002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4pPr>
            <a:lvl5pPr marL="2057400" indent="-228600" defTabSz="963613" eaLnBrk="0" hangingPunct="0">
              <a:defRPr>
                <a:solidFill>
                  <a:srgbClr val="990000"/>
                </a:solidFill>
                <a:latin typeface="Garrison Light Sans" pitchFamily="34" charset="0"/>
              </a:defRPr>
            </a:lvl5pPr>
            <a:lvl6pPr marL="25146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6pPr>
            <a:lvl7pPr marL="29718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7pPr>
            <a:lvl8pPr marL="34290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8pPr>
            <a:lvl9pPr marL="3886200" indent="-228600" algn="ctr" defTabSz="963613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rgbClr val="990000"/>
                </a:solidFill>
                <a:latin typeface="Garrison Light Sans" pitchFamily="34" charset="0"/>
              </a:defRPr>
            </a:lvl9pPr>
          </a:lstStyle>
          <a:p>
            <a:pPr eaLnBrk="1" hangingPunct="1"/>
            <a:fld id="{8540CA48-B60D-4A77-A928-E2D205A8C4B9}" type="slidenum">
              <a:rPr lang="en-US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42</a:t>
            </a:fld>
            <a:endParaRPr lang="en-US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6671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dirty="0" smtClean="0">
              <a:latin typeface="Calibri" pitchFamily="34" charset="0"/>
            </a:endParaRPr>
          </a:p>
        </p:txBody>
      </p:sp>
      <p:sp>
        <p:nvSpPr>
          <p:cNvPr id="179204" name="Text Box 4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60259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>
              <a:latin typeface="Calibri" pitchFamily="34" charset="0"/>
            </a:endParaRPr>
          </a:p>
        </p:txBody>
      </p:sp>
      <p:sp>
        <p:nvSpPr>
          <p:cNvPr id="179204" name="Text Box 4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5368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MX" smtClean="0">
              <a:latin typeface="Calibri" pitchFamily="34" charset="0"/>
            </a:endParaRPr>
          </a:p>
        </p:txBody>
      </p:sp>
      <p:sp>
        <p:nvSpPr>
          <p:cNvPr id="181252" name="Text Box 4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6046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8</a:t>
            </a:r>
          </a:p>
        </p:txBody>
      </p:sp>
      <p:sp>
        <p:nvSpPr>
          <p:cNvPr id="182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515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10</a:t>
            </a:r>
          </a:p>
        </p:txBody>
      </p:sp>
      <p:sp>
        <p:nvSpPr>
          <p:cNvPr id="1843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050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5" rIns="99048" bIns="4952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s-ES" sz="1300"/>
              <a:t>12</a:t>
            </a:r>
          </a:p>
        </p:txBody>
      </p:sp>
      <p:sp>
        <p:nvSpPr>
          <p:cNvPr id="1863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MX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54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2"/>
          <p:cNvSpPr>
            <a:spLocks noChangeShapeType="1"/>
          </p:cNvSpPr>
          <p:nvPr userDrawn="1"/>
        </p:nvSpPr>
        <p:spPr bwMode="auto">
          <a:xfrm>
            <a:off x="293688" y="1173163"/>
            <a:ext cx="0" cy="4945062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5" name="Rectangle 34"/>
          <p:cNvSpPr>
            <a:spLocks noChangeArrowheads="1"/>
          </p:cNvSpPr>
          <p:nvPr userDrawn="1"/>
        </p:nvSpPr>
        <p:spPr bwMode="auto">
          <a:xfrm>
            <a:off x="7515225" y="6521450"/>
            <a:ext cx="234156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800" dirty="0" smtClean="0">
                <a:solidFill>
                  <a:schemeClr val="hlink"/>
                </a:solidFill>
                <a:latin typeface="Arial" charset="0"/>
              </a:rPr>
              <a:t>Tecnológico </a:t>
            </a:r>
            <a:r>
              <a:rPr lang="es-ES" sz="800" dirty="0">
                <a:solidFill>
                  <a:schemeClr val="hlink"/>
                </a:solidFill>
                <a:latin typeface="Arial" charset="0"/>
              </a:rPr>
              <a:t>de Monterrey, México	</a:t>
            </a:r>
            <a:fld id="{6D88DD5C-5FAE-4C2B-B77B-62695532C5A4}" type="slidenum">
              <a:rPr lang="es-ES" sz="800">
                <a:solidFill>
                  <a:schemeClr val="hlink"/>
                </a:solidFill>
                <a:latin typeface="Arial" charset="0"/>
              </a:rPr>
              <a:pPr algn="l">
                <a:spcBef>
                  <a:spcPct val="0"/>
                </a:spcBef>
              </a:pPr>
              <a:t>‹Nº›</a:t>
            </a:fld>
            <a:endParaRPr lang="es-ES" sz="8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" name="Line 36"/>
          <p:cNvSpPr>
            <a:spLocks noChangeShapeType="1"/>
          </p:cNvSpPr>
          <p:nvPr userDrawn="1"/>
        </p:nvSpPr>
        <p:spPr bwMode="auto">
          <a:xfrm>
            <a:off x="990600" y="6553200"/>
            <a:ext cx="8915400" cy="0"/>
          </a:xfrm>
          <a:prstGeom prst="line">
            <a:avLst/>
          </a:prstGeom>
          <a:noFill/>
          <a:ln w="31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7" name="Picture 3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16462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7"/>
          <p:cNvSpPr>
            <a:spLocks noChangeArrowheads="1"/>
          </p:cNvSpPr>
          <p:nvPr userDrawn="1"/>
        </p:nvSpPr>
        <p:spPr bwMode="auto">
          <a:xfrm>
            <a:off x="4377404" y="6553200"/>
            <a:ext cx="9797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900" dirty="0" smtClean="0">
                <a:solidFill>
                  <a:srgbClr val="000066"/>
                </a:solidFill>
                <a:latin typeface="Arial" charset="0"/>
              </a:rPr>
              <a:t>Bases de datos</a:t>
            </a:r>
            <a:endParaRPr lang="es-ES" sz="900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8686800" cy="1981200"/>
          </a:xfrm>
        </p:spPr>
        <p:txBody>
          <a:bodyPr/>
          <a:lstStyle>
            <a:lvl1pPr>
              <a:defRPr/>
            </a:lvl1pPr>
          </a:lstStyle>
          <a:p>
            <a:r>
              <a:rPr lang="es-MX"/>
              <a:t>Haga clic para modificar el estilo de título del patrón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8686800" cy="3352800"/>
          </a:xfrm>
        </p:spPr>
        <p:txBody>
          <a:bodyPr/>
          <a:lstStyle>
            <a:lvl1pPr marL="0" indent="0" algn="r">
              <a:buFont typeface="Trebuchet MS" pitchFamily="34" charset="0"/>
              <a:buNone/>
              <a:defRPr/>
            </a:lvl1pPr>
          </a:lstStyle>
          <a:p>
            <a:r>
              <a:rPr lang="es-MX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7306552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92844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39000" y="76200"/>
            <a:ext cx="2209800" cy="63246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76200"/>
            <a:ext cx="6477000" cy="63246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64665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76200"/>
            <a:ext cx="8839200" cy="762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09600" y="1143000"/>
            <a:ext cx="434340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5105400" y="1143000"/>
            <a:ext cx="4343400" cy="2552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5105400" y="3848100"/>
            <a:ext cx="4343400" cy="2552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534132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38681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7708722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1430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529318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61107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2403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83375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8716930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266316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8839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</a:p>
        </p:txBody>
      </p:sp>
      <p:sp>
        <p:nvSpPr>
          <p:cNvPr id="1028" name="Line 10"/>
          <p:cNvSpPr>
            <a:spLocks noChangeShapeType="1"/>
          </p:cNvSpPr>
          <p:nvPr/>
        </p:nvSpPr>
        <p:spPr bwMode="auto">
          <a:xfrm>
            <a:off x="560388" y="914400"/>
            <a:ext cx="8885237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es-MX"/>
          </a:p>
        </p:txBody>
      </p:sp>
      <p:sp>
        <p:nvSpPr>
          <p:cNvPr id="1029" name="Line 23"/>
          <p:cNvSpPr>
            <a:spLocks noChangeShapeType="1"/>
          </p:cNvSpPr>
          <p:nvPr userDrawn="1"/>
        </p:nvSpPr>
        <p:spPr bwMode="auto">
          <a:xfrm>
            <a:off x="990600" y="6553200"/>
            <a:ext cx="8915400" cy="0"/>
          </a:xfrm>
          <a:prstGeom prst="line">
            <a:avLst/>
          </a:prstGeom>
          <a:noFill/>
          <a:ln w="3175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0" name="Line 26"/>
          <p:cNvSpPr>
            <a:spLocks noChangeShapeType="1"/>
          </p:cNvSpPr>
          <p:nvPr userDrawn="1"/>
        </p:nvSpPr>
        <p:spPr bwMode="auto">
          <a:xfrm>
            <a:off x="293688" y="1173163"/>
            <a:ext cx="0" cy="49450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pic>
        <p:nvPicPr>
          <p:cNvPr id="1031" name="Picture 3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4900"/>
            <a:ext cx="1646238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34"/>
          <p:cNvSpPr>
            <a:spLocks noChangeArrowheads="1"/>
          </p:cNvSpPr>
          <p:nvPr userDrawn="1"/>
        </p:nvSpPr>
        <p:spPr bwMode="auto">
          <a:xfrm>
            <a:off x="7515225" y="6521450"/>
            <a:ext cx="2341563" cy="21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800" dirty="0" smtClean="0">
                <a:solidFill>
                  <a:schemeClr val="hlink"/>
                </a:solidFill>
                <a:latin typeface="Arial" charset="0"/>
              </a:rPr>
              <a:t>Tecnológico </a:t>
            </a:r>
            <a:r>
              <a:rPr lang="es-ES" sz="800" dirty="0">
                <a:solidFill>
                  <a:schemeClr val="hlink"/>
                </a:solidFill>
                <a:latin typeface="Arial" charset="0"/>
              </a:rPr>
              <a:t>de Monterrey, México	</a:t>
            </a:r>
            <a:fld id="{9B6955EF-D2E1-41A9-826A-3CB6AAD891C2}" type="slidenum">
              <a:rPr lang="es-ES" sz="800">
                <a:solidFill>
                  <a:schemeClr val="hlink"/>
                </a:solidFill>
                <a:latin typeface="Arial" charset="0"/>
              </a:rPr>
              <a:pPr algn="l">
                <a:spcBef>
                  <a:spcPct val="0"/>
                </a:spcBef>
              </a:pPr>
              <a:t>‹Nº›</a:t>
            </a:fld>
            <a:endParaRPr lang="es-ES" sz="8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033" name="Rectangle 36"/>
          <p:cNvSpPr>
            <a:spLocks noChangeArrowheads="1"/>
          </p:cNvSpPr>
          <p:nvPr userDrawn="1"/>
        </p:nvSpPr>
        <p:spPr bwMode="auto">
          <a:xfrm>
            <a:off x="4377404" y="6553200"/>
            <a:ext cx="9797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s-ES" sz="900" dirty="0" smtClean="0">
                <a:solidFill>
                  <a:srgbClr val="000066"/>
                </a:solidFill>
                <a:latin typeface="Arial" charset="0"/>
              </a:rPr>
              <a:t>Bases de datos</a:t>
            </a:r>
            <a:endParaRPr lang="es-ES" sz="900" dirty="0">
              <a:solidFill>
                <a:srgbClr val="00006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6600"/>
          </a:solidFill>
          <a:latin typeface="Garrison Light Sans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Trebuchet MS" pitchFamily="34" charset="0"/>
        <a:buChar char="&gt;"/>
        <a:defRPr sz="24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2000">
          <a:solidFill>
            <a:srgbClr val="000066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>
          <a:solidFill>
            <a:srgbClr val="000066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rebuchet MS" pitchFamily="34" charset="0"/>
        <a:buChar char="&gt;"/>
        <a:defRPr sz="1600">
          <a:solidFill>
            <a:srgbClr val="000066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lr>
          <a:srgbClr val="CC3300"/>
        </a:buClr>
        <a:buFont typeface="Trebuchet MS" pitchFamily="34" charset="0"/>
        <a:buChar char="&gt;"/>
        <a:defRPr sz="1600">
          <a:solidFill>
            <a:srgbClr val="000066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lr>
          <a:srgbClr val="CC3300"/>
        </a:buClr>
        <a:buFont typeface="Trebuchet MS" pitchFamily="34" charset="0"/>
        <a:buChar char="&gt;"/>
        <a:defRPr sz="1600">
          <a:solidFill>
            <a:srgbClr val="000066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lr>
          <a:srgbClr val="CC3300"/>
        </a:buClr>
        <a:buFont typeface="Trebuchet MS" pitchFamily="34" charset="0"/>
        <a:buChar char="&gt;"/>
        <a:defRPr sz="1600">
          <a:solidFill>
            <a:srgbClr val="000066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lr>
          <a:srgbClr val="CC3300"/>
        </a:buClr>
        <a:buFont typeface="Trebuchet MS" pitchFamily="34" charset="0"/>
        <a:buChar char="&gt;"/>
        <a:defRPr sz="1600">
          <a:solidFill>
            <a:srgbClr val="000066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Dato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686800" cy="1676400"/>
          </a:xfrm>
        </p:spPr>
        <p:txBody>
          <a:bodyPr/>
          <a:lstStyle/>
          <a:p>
            <a:pPr eaLnBrk="1" hangingPunct="1"/>
            <a:r>
              <a:rPr lang="es-ES" sz="3200" dirty="0" smtClean="0">
                <a:solidFill>
                  <a:srgbClr val="000066"/>
                </a:solidFill>
              </a:rPr>
              <a:t>Bases de datos</a:t>
            </a:r>
          </a:p>
        </p:txBody>
      </p:sp>
      <p:sp>
        <p:nvSpPr>
          <p:cNvPr id="14339" name="Rectangle 55"/>
          <p:cNvSpPr>
            <a:spLocks noGrp="1" noChangeArrowheads="1"/>
          </p:cNvSpPr>
          <p:nvPr>
            <p:ph type="subTitle" idx="1"/>
          </p:nvPr>
        </p:nvSpPr>
        <p:spPr>
          <a:xfrm>
            <a:off x="738390" y="2079936"/>
            <a:ext cx="8763000" cy="4114800"/>
          </a:xfrm>
        </p:spPr>
        <p:txBody>
          <a:bodyPr/>
          <a:lstStyle/>
          <a:p>
            <a:pPr eaLnBrk="1" hangingPunct="1"/>
            <a:endParaRPr lang="es-ES" sz="3200" dirty="0" smtClean="0"/>
          </a:p>
          <a:p>
            <a:pPr eaLnBrk="1" hangingPunct="1"/>
            <a:endParaRPr lang="es-ES" dirty="0" smtClean="0">
              <a:solidFill>
                <a:schemeClr val="hlink"/>
              </a:solidFill>
            </a:endParaRPr>
          </a:p>
          <a:p>
            <a:pPr algn="ctr" eaLnBrk="1" hangingPunct="1"/>
            <a:r>
              <a:rPr lang="es-ES" sz="4400" dirty="0" smtClean="0">
                <a:solidFill>
                  <a:srgbClr val="006600"/>
                </a:solidFill>
              </a:rPr>
              <a:t>Tema 1: </a:t>
            </a:r>
            <a:endParaRPr lang="es-ES" sz="4400" b="1" dirty="0" smtClean="0">
              <a:solidFill>
                <a:srgbClr val="006600"/>
              </a:solidFill>
            </a:endParaRPr>
          </a:p>
          <a:p>
            <a:pPr algn="ctr" eaLnBrk="1" hangingPunct="1"/>
            <a:r>
              <a:rPr lang="es-ES" sz="3200" dirty="0" smtClean="0"/>
              <a:t>Introducción </a:t>
            </a:r>
            <a:r>
              <a:rPr lang="es-ES" sz="3200" dirty="0" smtClean="0"/>
              <a:t>a los sistemas de </a:t>
            </a:r>
            <a:r>
              <a:rPr lang="es-ES" sz="3200" dirty="0" smtClean="0"/>
              <a:t>información</a:t>
            </a:r>
            <a:r>
              <a:rPr lang="es-ES" sz="3200" dirty="0" smtClean="0">
                <a:solidFill>
                  <a:srgbClr val="006600"/>
                </a:solidFill>
              </a:rPr>
              <a:t> </a:t>
            </a:r>
            <a:endParaRPr lang="es-ES" sz="3200" dirty="0" smtClean="0">
              <a:solidFill>
                <a:srgbClr val="006600"/>
              </a:solidFill>
            </a:endParaRPr>
          </a:p>
          <a:p>
            <a:pPr eaLnBrk="1" hangingPunct="1"/>
            <a:endParaRPr lang="es-ES" sz="2800" dirty="0" smtClean="0">
              <a:solidFill>
                <a:srgbClr val="006600"/>
              </a:solidFill>
            </a:endParaRPr>
          </a:p>
          <a:p>
            <a:pPr eaLnBrk="1" hangingPunct="1"/>
            <a:endParaRPr lang="es-ES" dirty="0" smtClean="0"/>
          </a:p>
          <a:p>
            <a:pPr eaLnBrk="1" hangingPunct="1"/>
            <a:endParaRPr lang="es-ES" b="1" dirty="0" smtClean="0"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93213" y="261763"/>
            <a:ext cx="1854558" cy="652639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Entrada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64272" y="1357648"/>
            <a:ext cx="8675941" cy="4800600"/>
          </a:xfrm>
        </p:spPr>
        <p:txBody>
          <a:bodyPr/>
          <a:lstStyle/>
          <a:p>
            <a:pPr marL="133350" indent="11113" eaLnBrk="1" hangingPunct="1">
              <a:buFont typeface="Wingdings" pitchFamily="2" charset="2"/>
              <a:buNone/>
            </a:pPr>
            <a:r>
              <a:rPr lang="es-ES" dirty="0" smtClean="0"/>
              <a:t>En la interacción de la humano-computadora, la entrada es la información producida por el usuario. La Entrada viene también de dispositivos de redes, etc. </a:t>
            </a:r>
          </a:p>
          <a:p>
            <a:pPr marL="133350" indent="11113" eaLnBrk="1" hangingPunct="1">
              <a:buFont typeface="Wingdings" pitchFamily="2" charset="2"/>
              <a:buNone/>
            </a:pPr>
            <a:endParaRPr lang="es-ES" dirty="0" smtClean="0"/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es-ES_tradnl" dirty="0" smtClean="0"/>
              <a:t> Ingresar nombres de estudiantes, en cualquier orden.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es-ES_tradnl" dirty="0" smtClean="0"/>
              <a:t> Ingresar notas, las mismas que serán valores reales dentro del rango.</a:t>
            </a:r>
          </a:p>
        </p:txBody>
      </p:sp>
    </p:spTree>
    <p:extLst>
      <p:ext uri="{BB962C8B-B14F-4D97-AF65-F5344CB8AC3E}">
        <p14:creationId xmlns:p14="http://schemas.microsoft.com/office/powerpoint/2010/main" val="18036321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08337" y="1285875"/>
            <a:ext cx="8899301" cy="4800600"/>
          </a:xfrm>
        </p:spPr>
        <p:txBody>
          <a:bodyPr/>
          <a:lstStyle/>
          <a:p>
            <a:pPr marL="41275" indent="15875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2400" dirty="0" smtClean="0"/>
              <a:t>Acciones que toman los datos de entrada para procesarlos (clasificarlos, ordenarlos, validarlos, etc.) y generar la información de utilidad al usuario. </a:t>
            </a:r>
          </a:p>
          <a:p>
            <a:pPr marL="41275" indent="15875" eaLnBrk="1" hangingPunct="1">
              <a:lnSpc>
                <a:spcPct val="80000"/>
              </a:lnSpc>
              <a:buFont typeface="Wingdings" pitchFamily="2" charset="2"/>
              <a:buNone/>
            </a:pPr>
            <a:endParaRPr lang="es-ES_tradnl" sz="2400" dirty="0" smtClean="0"/>
          </a:p>
          <a:p>
            <a:pPr marL="685800"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_tradnl" sz="1700" dirty="0" smtClean="0"/>
              <a:t> Validación de notas</a:t>
            </a:r>
          </a:p>
          <a:p>
            <a:pPr marL="685800"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_tradnl" sz="1700" dirty="0" smtClean="0"/>
              <a:t> Cálculo de la nota total en base a los pesos asignados a Control, Cátedras y Final.</a:t>
            </a:r>
          </a:p>
          <a:p>
            <a:pPr marL="685800"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_tradnl" sz="1700" dirty="0" smtClean="0"/>
              <a:t> Detección de los estudiantes que aprueban y reprueban.</a:t>
            </a:r>
          </a:p>
          <a:p>
            <a:pPr marL="685800"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_tradnl" sz="1700" dirty="0" smtClean="0"/>
              <a:t> Generación de gráficos.</a:t>
            </a:r>
          </a:p>
          <a:p>
            <a:pPr marL="685800" lvl="1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_tradnl" sz="1700" dirty="0" smtClean="0"/>
              <a:t>…</a:t>
            </a:r>
          </a:p>
          <a:p>
            <a:pPr marL="400050" lvl="1" indent="0" eaLnBrk="1" hangingPunct="1">
              <a:lnSpc>
                <a:spcPct val="80000"/>
              </a:lnSpc>
              <a:buFont typeface="Wingdings 2" pitchFamily="18" charset="2"/>
              <a:buChar char="—"/>
            </a:pPr>
            <a:endParaRPr lang="es-ES_tradnl" sz="17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93213" y="261763"/>
            <a:ext cx="2382584" cy="65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 fontScale="85000" lnSpcReduction="10000"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Procesamiento</a:t>
            </a:r>
            <a:endParaRPr lang="es-ES_tradnl" kern="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90817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52175" y="107212"/>
            <a:ext cx="178574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Salida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97455" y="1402992"/>
            <a:ext cx="8562455" cy="340082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s-ES_tradnl" dirty="0" smtClean="0"/>
              <a:t>Es la información que la computadora entregará al usuario.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s-ES_tradnl" dirty="0" smtClean="0"/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es-ES_tradnl" dirty="0" smtClean="0"/>
              <a:t> Resultados de quienes aprueban y reprueban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es-ES_tradnl" dirty="0" smtClean="0"/>
              <a:t> Gráficos de aprovechamiento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es-ES_tradnl" dirty="0" smtClean="0"/>
              <a:t> Indicadores de aprovechamiento</a:t>
            </a:r>
          </a:p>
        </p:txBody>
      </p:sp>
    </p:spTree>
    <p:extLst>
      <p:ext uri="{BB962C8B-B14F-4D97-AF65-F5344CB8AC3E}">
        <p14:creationId xmlns:p14="http://schemas.microsoft.com/office/powerpoint/2010/main" val="369544394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9284" y="68574"/>
            <a:ext cx="440015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Retroalimentación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8817" y="1448673"/>
            <a:ext cx="8742759" cy="1552104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_tradnl" dirty="0" smtClean="0"/>
              <a:t>Es el valor añadido que proporciona el SI para que los usuarios puedan tomar decisiones empresariales o para que el mismo sistema de información sea mejorado.</a:t>
            </a:r>
          </a:p>
        </p:txBody>
      </p:sp>
    </p:spTree>
    <p:extLst>
      <p:ext uri="{BB962C8B-B14F-4D97-AF65-F5344CB8AC3E}">
        <p14:creationId xmlns:p14="http://schemas.microsoft.com/office/powerpoint/2010/main" val="114774889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34096" y="38636"/>
            <a:ext cx="831975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Sistema de información – Perspectiva de negocio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360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66670" y="1500190"/>
            <a:ext cx="8731876" cy="4462728"/>
          </a:xfrm>
        </p:spPr>
        <p:txBody>
          <a:bodyPr/>
          <a:lstStyle/>
          <a:p>
            <a:pPr marL="0" indent="0">
              <a:buNone/>
            </a:pPr>
            <a:r>
              <a:rPr lang="es-ES_tradnl" dirty="0" smtClean="0"/>
              <a:t>“</a:t>
            </a:r>
            <a:r>
              <a:rPr lang="es-MX" dirty="0" smtClean="0"/>
              <a:t>Conjunto </a:t>
            </a:r>
            <a:r>
              <a:rPr lang="es-MX" dirty="0"/>
              <a:t>formal de procesos que, operando con </a:t>
            </a:r>
            <a:r>
              <a:rPr lang="es-MX" dirty="0" smtClean="0"/>
              <a:t>un conjunto </a:t>
            </a:r>
            <a:r>
              <a:rPr lang="es-MX" dirty="0"/>
              <a:t>de datos estructurados de acuerdo a </a:t>
            </a:r>
            <a:r>
              <a:rPr lang="es-MX" dirty="0" smtClean="0"/>
              <a:t>las necesidades </a:t>
            </a:r>
            <a:r>
              <a:rPr lang="es-MX" dirty="0"/>
              <a:t>de una empresa, recopila, elabora </a:t>
            </a:r>
            <a:r>
              <a:rPr lang="es-MX" dirty="0" smtClean="0"/>
              <a:t>y distribuye </a:t>
            </a:r>
            <a:r>
              <a:rPr lang="es-MX" dirty="0"/>
              <a:t>(parte de) la información necesaria para </a:t>
            </a:r>
            <a:r>
              <a:rPr lang="es-MX" dirty="0" smtClean="0"/>
              <a:t>la operación </a:t>
            </a:r>
            <a:r>
              <a:rPr lang="es-MX" dirty="0"/>
              <a:t>de dicha empresa y para las actividades </a:t>
            </a:r>
            <a:r>
              <a:rPr lang="es-MX" dirty="0" smtClean="0"/>
              <a:t>de dirección </a:t>
            </a:r>
            <a:r>
              <a:rPr lang="es-MX" dirty="0"/>
              <a:t>de control correspondientes, apoyando </a:t>
            </a:r>
            <a:r>
              <a:rPr lang="es-MX" dirty="0" smtClean="0"/>
              <a:t>al menos </a:t>
            </a:r>
            <a:r>
              <a:rPr lang="es-MX" dirty="0"/>
              <a:t>en parte, la toma de decisiones necesaria </a:t>
            </a:r>
            <a:r>
              <a:rPr lang="es-MX" dirty="0" smtClean="0"/>
              <a:t>para desempeñar </a:t>
            </a:r>
            <a:r>
              <a:rPr lang="es-MX" dirty="0"/>
              <a:t>las funciones y procesos de negocio de </a:t>
            </a:r>
            <a:r>
              <a:rPr lang="es-MX" dirty="0" smtClean="0"/>
              <a:t>la empresa </a:t>
            </a:r>
            <a:r>
              <a:rPr lang="es-MX" dirty="0"/>
              <a:t>de acuerdo con su estrategia</a:t>
            </a:r>
            <a:r>
              <a:rPr lang="es-MX" dirty="0" smtClean="0"/>
              <a:t>.”  </a:t>
            </a:r>
            <a:r>
              <a:rPr lang="es-MX" sz="1600" b="1" dirty="0" smtClean="0"/>
              <a:t>Andreu</a:t>
            </a:r>
            <a:r>
              <a:rPr lang="es-MX" sz="1600" b="1" dirty="0"/>
              <a:t> </a:t>
            </a:r>
            <a:r>
              <a:rPr lang="es-MX" sz="1600" b="1" dirty="0" smtClean="0"/>
              <a:t>y  </a:t>
            </a:r>
            <a:r>
              <a:rPr lang="es-MX" sz="1600" b="1" dirty="0" err="1"/>
              <a:t>Ricart</a:t>
            </a:r>
            <a:r>
              <a:rPr lang="es-MX" sz="1600" b="1" dirty="0"/>
              <a:t> </a:t>
            </a:r>
            <a:r>
              <a:rPr lang="es-MX" sz="1600" b="1" dirty="0" smtClean="0"/>
              <a:t>, 1996.</a:t>
            </a:r>
          </a:p>
          <a:p>
            <a:pPr eaLnBrk="1" hangingPunct="1">
              <a:buFont typeface="Wingdings" pitchFamily="2" charset="2"/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159295575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7640" y="0"/>
            <a:ext cx="8428381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Sistemas </a:t>
            </a:r>
            <a:r>
              <a:rPr lang="es-ES_tradnl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 Información y </a:t>
            </a:r>
            <a:r>
              <a:rPr lang="es-ES_tradnl" sz="380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 </a:t>
            </a:r>
            <a:r>
              <a:rPr lang="es-ES_tradnl" sz="38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trabajo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65190" y="997772"/>
            <a:ext cx="8664345" cy="4114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s-ES_tradnl" dirty="0" smtClean="0">
              <a:solidFill>
                <a:schemeClr val="accent2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s-ES_tradnl" dirty="0" smtClean="0"/>
              <a:t>Es muy común utilizar el mismo termino, o dar el mismo significado a los términos: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s-ES_tradnl" dirty="0" smtClean="0"/>
          </a:p>
          <a:p>
            <a:pPr marL="887413" lvl="1" indent="-342900" eaLnBrk="1" hangingPunct="1">
              <a:buFont typeface="Wingdings" pitchFamily="2" charset="2"/>
              <a:buChar char="§"/>
            </a:pPr>
            <a:r>
              <a:rPr lang="es-ES_tradnl" dirty="0" smtClean="0"/>
              <a:t> Tecnología de Información, </a:t>
            </a:r>
          </a:p>
          <a:p>
            <a:pPr marL="887413" lvl="1" indent="-342900" eaLnBrk="1" hangingPunct="1">
              <a:buFont typeface="Wingdings" pitchFamily="2" charset="2"/>
              <a:buChar char="§"/>
            </a:pPr>
            <a:r>
              <a:rPr lang="es-ES_tradnl" dirty="0" smtClean="0"/>
              <a:t> Sistemas de Información y </a:t>
            </a:r>
          </a:p>
          <a:p>
            <a:pPr marL="887413" lvl="1" indent="-342900" eaLnBrk="1" hangingPunct="1">
              <a:buFont typeface="Wingdings" pitchFamily="2" charset="2"/>
              <a:buChar char="§"/>
            </a:pPr>
            <a:r>
              <a:rPr lang="es-ES_tradnl" dirty="0" smtClean="0"/>
              <a:t> Sistemas de trabajo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4852999" y="1932841"/>
            <a:ext cx="4393061" cy="4980636"/>
            <a:chOff x="1363795" y="328613"/>
            <a:chExt cx="6643555" cy="6777037"/>
          </a:xfrm>
        </p:grpSpPr>
        <p:sp>
          <p:nvSpPr>
            <p:cNvPr id="10" name="AutoShape 3"/>
            <p:cNvSpPr>
              <a:spLocks noChangeArrowheads="1"/>
            </p:cNvSpPr>
            <p:nvPr/>
          </p:nvSpPr>
          <p:spPr bwMode="auto">
            <a:xfrm rot="-6416785">
              <a:off x="1518908" y="777148"/>
              <a:ext cx="6777037" cy="5879968"/>
            </a:xfrm>
            <a:prstGeom prst="parallelogram">
              <a:avLst>
                <a:gd name="adj" fmla="val 31215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 rot="1764471">
              <a:off x="2228850" y="2133600"/>
              <a:ext cx="5778500" cy="350520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F0F7FF"/>
                </a:gs>
              </a:gsLst>
              <a:lin ang="5400000" scaled="1"/>
            </a:gradFill>
            <a:ln w="76200">
              <a:solidFill>
                <a:srgbClr val="FEB80A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Gill Sans MT" pitchFamily="34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 rot="1764471">
              <a:off x="4540250" y="3048001"/>
              <a:ext cx="3210852" cy="2803525"/>
            </a:xfrm>
            <a:prstGeom prst="ellipse">
              <a:avLst/>
            </a:prstGeom>
            <a:gradFill rotWithShape="0">
              <a:gsLst>
                <a:gs pos="0">
                  <a:srgbClr val="D3E5FF"/>
                </a:gs>
                <a:gs pos="50000">
                  <a:srgbClr val="0066FF"/>
                </a:gs>
                <a:gs pos="100000">
                  <a:srgbClr val="D3E5FF"/>
                </a:gs>
              </a:gsLst>
              <a:lin ang="5400000" scaled="1"/>
            </a:gradFill>
            <a:ln w="57150">
              <a:solidFill>
                <a:srgbClr val="FEB80A"/>
              </a:solidFill>
              <a:round/>
              <a:headEnd/>
              <a:tailEnd/>
            </a:ln>
          </p:spPr>
          <p:txBody>
            <a:bodyPr/>
            <a:lstStyle/>
            <a:p>
              <a:endParaRPr lang="es-MX">
                <a:latin typeface="Gill Sans MT" pitchFamily="34" charset="0"/>
              </a:endParaRPr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1363795" y="1341438"/>
              <a:ext cx="4758663" cy="50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s-ES_tradnl" b="1" dirty="0">
                  <a:latin typeface="Arial Narrow" pitchFamily="34" charset="0"/>
                </a:rPr>
                <a:t>AMBIENTE DE NEGOCIOS</a:t>
              </a:r>
            </a:p>
          </p:txBody>
        </p: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2570590" y="2362201"/>
              <a:ext cx="1694998" cy="62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s-ES_tradnl" b="1" dirty="0" smtClean="0">
                  <a:latin typeface="Arial Narrow" pitchFamily="34" charset="0"/>
                </a:rPr>
                <a:t>EMPRESA</a:t>
              </a:r>
              <a:endParaRPr lang="es-ES_tradnl" sz="2400" b="1" dirty="0">
                <a:latin typeface="Arial Narrow" pitchFamily="34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5134216" y="3505200"/>
              <a:ext cx="42351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s-ES_tradnl" sz="2400" b="1" dirty="0">
                  <a:latin typeface="Arial Narrow" pitchFamily="34" charset="0"/>
                </a:rPr>
                <a:t>SI</a:t>
              </a:r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240830" y="2895600"/>
              <a:ext cx="739864" cy="50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s-ES_tradnl" b="1" dirty="0">
                  <a:latin typeface="Arial Narrow" pitchFamily="34" charset="0"/>
                </a:rPr>
                <a:t>WS</a:t>
              </a: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6061930" y="4114800"/>
              <a:ext cx="533809" cy="628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s-ES_tradnl" b="1" dirty="0">
                  <a:latin typeface="Arial Narrow" pitchFamily="34" charset="0"/>
                </a:rPr>
                <a:t>TI</a:t>
              </a:r>
              <a:endParaRPr lang="es-ES_tradnl" sz="2400" b="1" dirty="0"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76641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8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Roles de los SI y WS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97305" y="1428750"/>
            <a:ext cx="4363453" cy="4114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dirty="0" smtClean="0"/>
              <a:t>Scanner de código de barras captura los productos y calcula la cuenta.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dirty="0" smtClean="0"/>
              <a:t>Sistema de identificación de empleados que analiza voz.</a:t>
            </a:r>
          </a:p>
        </p:txBody>
      </p:sp>
      <p:sp>
        <p:nvSpPr>
          <p:cNvPr id="16998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71072" y="1411204"/>
            <a:ext cx="4229602" cy="4114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dirty="0" smtClean="0"/>
              <a:t>Ejecuta la transacción con el cliente.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s-ES_tradnl" dirty="0" smtClean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s-ES_tradnl" dirty="0" smtClean="0"/>
              <a:t>Prevé que una persona no autorizada acceda un área.</a:t>
            </a:r>
          </a:p>
        </p:txBody>
      </p:sp>
    </p:spTree>
    <p:extLst>
      <p:ext uri="{BB962C8B-B14F-4D97-AF65-F5344CB8AC3E}">
        <p14:creationId xmlns:p14="http://schemas.microsoft.com/office/powerpoint/2010/main" val="34860379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61" y="1223963"/>
            <a:ext cx="8040103" cy="472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45783" y="0"/>
            <a:ext cx="667631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800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Arquitectura de información</a:t>
            </a:r>
            <a:endParaRPr lang="es-ES_tradnl" sz="3800" kern="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481927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51284" y="0"/>
            <a:ext cx="755457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800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Tipos de sistemas de información</a:t>
            </a:r>
            <a:endParaRPr lang="es-ES_tradnl" sz="3800" kern="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1004886"/>
            <a:ext cx="802005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8314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8574"/>
            <a:ext cx="678581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TPS (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Transaction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Processing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System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8817" y="1448673"/>
            <a:ext cx="8742759" cy="15521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Los sistemas de procesamiento de transacciones son diseñados para apoyar las actividades diarias de una empresa.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 Representan el corazón de los sistemas de información.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 Apoyan en la base de la pirámide </a:t>
            </a:r>
            <a:r>
              <a:rPr lang="es-MX" dirty="0" smtClean="0"/>
              <a:t>organizacional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Actividades de un TPS: </a:t>
            </a:r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Colección </a:t>
            </a:r>
            <a:r>
              <a:rPr lang="es-MX" dirty="0"/>
              <a:t>de datos</a:t>
            </a:r>
          </a:p>
          <a:p>
            <a:pPr lvl="1">
              <a:buFont typeface="Arial" pitchFamily="34" charset="0"/>
              <a:buChar char="•"/>
            </a:pPr>
            <a:r>
              <a:rPr lang="es-MX" dirty="0"/>
              <a:t> Manipulación de datos</a:t>
            </a:r>
          </a:p>
          <a:p>
            <a:pPr lvl="1">
              <a:buFont typeface="Arial" pitchFamily="34" charset="0"/>
              <a:buChar char="•"/>
            </a:pPr>
            <a:r>
              <a:rPr lang="es-MX" dirty="0"/>
              <a:t> Almacenamiento</a:t>
            </a:r>
          </a:p>
          <a:p>
            <a:pPr lvl="1">
              <a:buFont typeface="Arial" pitchFamily="34" charset="0"/>
              <a:buChar char="•"/>
            </a:pPr>
            <a:r>
              <a:rPr lang="es-MX" dirty="0"/>
              <a:t> Producción de reportes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9337111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478396" y="1468189"/>
            <a:ext cx="9013333" cy="324547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_tradnl" dirty="0" smtClean="0"/>
              <a:t>Los avances tecnológicos han revolucionado nuestros hogares y oficinas.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ES_tradnl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_tradnl" dirty="0" smtClean="0"/>
              <a:t>El progreso de la administración, las finanzas y la producción han conducido a la rápida adopción de sistemas automáticos capaces de facilitar tareas mecánicas y rutinarias.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ES_tradnl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_tradnl" dirty="0"/>
              <a:t>En el corto período de tiempo, </a:t>
            </a:r>
            <a:r>
              <a:rPr lang="es-ES_tradnl" dirty="0" smtClean="0"/>
              <a:t>se ha logrado </a:t>
            </a:r>
            <a:r>
              <a:rPr lang="es-ES_tradnl" dirty="0"/>
              <a:t>acceso a los enormes volúmenes de información</a:t>
            </a:r>
            <a:r>
              <a:rPr lang="es-ES_tradnl" dirty="0" smtClean="0"/>
              <a:t>: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—"/>
            </a:pPr>
            <a:endParaRPr lang="es-ES_tradnl" dirty="0"/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s-ES_tradnl" dirty="0"/>
              <a:t>Las redes de transmisión de datos e información, </a:t>
            </a:r>
          </a:p>
          <a:p>
            <a:pPr lvl="1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s-ES_tradnl" dirty="0"/>
              <a:t>Bases de datos con acceso en línea, ubicadas en cualquier lugar, localizables mediante </a:t>
            </a:r>
            <a:r>
              <a:rPr lang="es-ES_tradnl" dirty="0" smtClean="0"/>
              <a:t>Internet.</a:t>
            </a:r>
            <a:endParaRPr lang="es-ES_tradnl" dirty="0"/>
          </a:p>
          <a:p>
            <a:pPr eaLnBrk="1" hangingPunct="1">
              <a:lnSpc>
                <a:spcPct val="80000"/>
              </a:lnSpc>
              <a:buFont typeface="Wingdings 2" pitchFamily="18" charset="2"/>
              <a:buChar char="—"/>
            </a:pPr>
            <a:endParaRPr lang="es-ES_tradnl" dirty="0" smtClean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93032" y="277695"/>
            <a:ext cx="7785497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US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s-ES" sz="3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Introducción</a:t>
            </a:r>
            <a:endParaRPr lang="es-ES" sz="28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769714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1" y="68574"/>
            <a:ext cx="463616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TPS - Objetivos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881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Procesar datos generados por y acerca </a:t>
            </a:r>
            <a:r>
              <a:rPr lang="es-MX" dirty="0" smtClean="0"/>
              <a:t>de las </a:t>
            </a:r>
            <a:r>
              <a:rPr lang="es-MX" dirty="0"/>
              <a:t>transacciones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Mantener un alto nivel de exactitud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Asegurar la integridad de la información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Producir reportes y documentos oportunamente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Mejorar la eficiencia laboral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0205464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21301" y="68574"/>
            <a:ext cx="463616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TPS - Características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881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Gran </a:t>
            </a:r>
            <a:r>
              <a:rPr lang="es-MX" dirty="0"/>
              <a:t>volumen de entradas y salidas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Alto grado de repeticiones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Requiere de gran capacidad de almacenamiento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Impacta a un número elevado de usuarios (sobre todo cuando existen fallas)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7168839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59832" y="68574"/>
            <a:ext cx="7122694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Tipos de procesamiento de transacciones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881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 En línea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 En lote (</a:t>
            </a:r>
            <a:r>
              <a:rPr lang="es-MX" dirty="0" err="1"/>
              <a:t>batch</a:t>
            </a:r>
            <a:r>
              <a:rPr lang="es-MX" dirty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 Tiempo Real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42313253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54330"/>
            <a:ext cx="71342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7326" y="16042"/>
            <a:ext cx="755457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800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Tipos de sistemas de información</a:t>
            </a:r>
            <a:endParaRPr lang="es-ES_tradnl" sz="3800" kern="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21970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21301" y="68574"/>
            <a:ext cx="5791204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OAS (Office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Automation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Systems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860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Los sistemas de automatización de oficina apoyan a las actividades diarias para elevar la productividad de los empleados de los empleados que trabajan con información.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/>
              <a:t>Ejemplos de estos sistemas son los procesadores de palabras, correo electrónico, agendas, etc.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8031971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9620" y="68574"/>
            <a:ext cx="652914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KWS (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Knowledge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Work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Systems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860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Los sistemas basados en el conocimiento son aquellos que apoyan a los trabajadores especializados a la creación e integración de nuevos conocimientos para la institución.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/>
              <a:t>Ejemplos de estos sistemas pueden ser los que apoyan a los arquitectos en el diseño de planos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1282876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436018"/>
            <a:ext cx="70866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7326" y="16042"/>
            <a:ext cx="755457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800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Tipos de sistemas de información</a:t>
            </a:r>
            <a:endParaRPr lang="es-ES_tradnl" sz="3800" kern="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402766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9620" y="68574"/>
            <a:ext cx="652914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KWS (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Knowledge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Work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Systems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860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Los sistemas basados en el conocimiento son aquellos que apoyan a los trabajadores especializados a la creación e integración de nuevos conocimientos para la institución.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/>
              <a:t>Ejemplos de estos sistemas pueden ser los que apoyan a los arquitectos en el diseño de planos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6834270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9620" y="68574"/>
            <a:ext cx="652914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MIS(Management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Information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Systems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860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Es </a:t>
            </a:r>
            <a:r>
              <a:rPr lang="es-MX" dirty="0"/>
              <a:t>una colección de personas, procedimientos, bases de datos y dispositivos necesarios para proveer de información a los administradores y tomadores de decisiones para que estos cumplan con los </a:t>
            </a:r>
            <a:r>
              <a:rPr lang="es-MX" dirty="0" smtClean="0"/>
              <a:t>objetivos organizacionales.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/>
              <a:t>Su principal objetivo en mostrar una visión general de la situación de las operaciones regulares de la organización para que puedan controlar, organizar y planear.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0260500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46939" y="68574"/>
            <a:ext cx="4058654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MIS - Características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860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Producen reportes con un formato definido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Producen consultas en papel o pantalla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Utilizan datos internos almacenados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Los reportes son generados por el personal de Sistemas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28189967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97390" y="228600"/>
            <a:ext cx="7508610" cy="1219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es-ES" sz="28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2604" y="1499316"/>
            <a:ext cx="8788095" cy="3858296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Clr>
                <a:srgbClr val="C32D2E"/>
              </a:buClr>
              <a:buFont typeface="+mj-lt"/>
              <a:buAutoNum type="arabicParenR"/>
            </a:pPr>
            <a:r>
              <a:rPr lang="es-ES_tradnl" dirty="0" smtClean="0"/>
              <a:t>Esta revolución tecnológica ha permitido:</a:t>
            </a:r>
          </a:p>
          <a:p>
            <a:pPr marL="457200" indent="-457200" eaLnBrk="1" hangingPunct="1">
              <a:lnSpc>
                <a:spcPct val="80000"/>
              </a:lnSpc>
              <a:buClr>
                <a:srgbClr val="C32D2E"/>
              </a:buClr>
              <a:buFont typeface="+mj-lt"/>
              <a:buAutoNum type="arabicParenR"/>
            </a:pPr>
            <a:endParaRPr lang="es-ES_tradnl" dirty="0" smtClean="0"/>
          </a:p>
          <a:p>
            <a:pPr marL="914400" lvl="1" indent="-514350" eaLnBrk="1" hangingPunct="1">
              <a:lnSpc>
                <a:spcPct val="80000"/>
              </a:lnSpc>
              <a:buClr>
                <a:srgbClr val="C32D2E"/>
              </a:buClr>
              <a:buFont typeface="+mj-lt"/>
              <a:buAutoNum type="romanUcPeriod"/>
            </a:pPr>
            <a:r>
              <a:rPr lang="es-ES_tradnl" dirty="0" smtClean="0"/>
              <a:t>La integración de los computadores personales y de </a:t>
            </a:r>
            <a:r>
              <a:rPr lang="es-ES_tradnl" dirty="0"/>
              <a:t>l</a:t>
            </a:r>
            <a:r>
              <a:rPr lang="es-ES_tradnl" dirty="0" smtClean="0"/>
              <a:t>os sistemas de información </a:t>
            </a:r>
            <a:r>
              <a:rPr lang="es-ES_tradnl" dirty="0" smtClean="0">
                <a:solidFill>
                  <a:srgbClr val="F53913"/>
                </a:solidFill>
              </a:rPr>
              <a:t>en la estrategia empresarial para obtener nuevas oportunidades de negocio.</a:t>
            </a:r>
          </a:p>
          <a:p>
            <a:pPr marL="914400" lvl="1" indent="-514350" eaLnBrk="1" hangingPunct="1">
              <a:lnSpc>
                <a:spcPct val="80000"/>
              </a:lnSpc>
              <a:buClr>
                <a:srgbClr val="C32D2E"/>
              </a:buClr>
              <a:buFont typeface="+mj-lt"/>
              <a:buAutoNum type="romanUcPeriod"/>
            </a:pPr>
            <a:endParaRPr lang="es-ES_tradnl" dirty="0" smtClean="0"/>
          </a:p>
          <a:p>
            <a:pPr marL="914400" lvl="1" indent="-514350" eaLnBrk="1" hangingPunct="1">
              <a:lnSpc>
                <a:spcPct val="80000"/>
              </a:lnSpc>
              <a:buClr>
                <a:srgbClr val="C32D2E"/>
              </a:buClr>
              <a:buFont typeface="+mj-lt"/>
              <a:buAutoNum type="romanUcPeriod"/>
            </a:pPr>
            <a:r>
              <a:rPr lang="es-ES_tradnl" dirty="0" smtClean="0"/>
              <a:t>Considera al </a:t>
            </a:r>
            <a:r>
              <a:rPr lang="es-ES_tradnl" dirty="0" smtClean="0">
                <a:solidFill>
                  <a:srgbClr val="F53913"/>
                </a:solidFill>
              </a:rPr>
              <a:t>director de informática </a:t>
            </a:r>
            <a:r>
              <a:rPr lang="es-ES_tradnl" dirty="0" smtClean="0"/>
              <a:t>como un </a:t>
            </a:r>
            <a:r>
              <a:rPr lang="es-ES_tradnl" dirty="0" smtClean="0">
                <a:solidFill>
                  <a:srgbClr val="F53913"/>
                </a:solidFill>
              </a:rPr>
              <a:t>gestor</a:t>
            </a:r>
            <a:r>
              <a:rPr lang="es-ES_tradnl" dirty="0" smtClean="0"/>
              <a:t>, cada vez menos un técnico.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00197" y="237852"/>
            <a:ext cx="778549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US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s-ES" sz="36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Revolución tecnológica</a:t>
            </a:r>
            <a:endParaRPr lang="es-ES" sz="28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0618780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46939" y="68574"/>
            <a:ext cx="4058654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MIS – Tipos de reportes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34229" y="1416588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b="1" dirty="0"/>
              <a:t>Programados: </a:t>
            </a:r>
            <a:r>
              <a:rPr lang="es-MX" dirty="0"/>
              <a:t>son generados periódicamente sobre resultados de las </a:t>
            </a:r>
            <a:r>
              <a:rPr lang="es-MX" dirty="0" smtClean="0"/>
              <a:t>operaciones.</a:t>
            </a:r>
            <a:endParaRPr lang="es-MX" dirty="0"/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b="1" dirty="0"/>
              <a:t>Por demanda: </a:t>
            </a:r>
            <a:r>
              <a:rPr lang="es-MX" dirty="0"/>
              <a:t>se generan sólo cuando el administrador requiere de cierta información </a:t>
            </a:r>
            <a:r>
              <a:rPr lang="es-MX" dirty="0" smtClean="0"/>
              <a:t>y los </a:t>
            </a:r>
            <a:r>
              <a:rPr lang="es-MX" dirty="0"/>
              <a:t>solicita</a:t>
            </a:r>
            <a:r>
              <a:rPr lang="es-MX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b="1" dirty="0"/>
              <a:t>Por </a:t>
            </a:r>
            <a:r>
              <a:rPr lang="es-MX" b="1" dirty="0" smtClean="0"/>
              <a:t>excepción</a:t>
            </a:r>
            <a:r>
              <a:rPr lang="es-MX" b="1" dirty="0"/>
              <a:t>: </a:t>
            </a:r>
            <a:r>
              <a:rPr lang="es-MX" dirty="0"/>
              <a:t>Son generados en el momento en que alguna situación crítica sucede y se requiere información especial. 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42586314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9620" y="68574"/>
            <a:ext cx="6529141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DSS(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Decision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Support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Systems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860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Un Sistema de Soporte a las Decisiones es un conjunto de personas, procedimientos, hardware y software, bases de datos y dispositivos que </a:t>
            </a:r>
            <a:r>
              <a:rPr lang="es-MX" dirty="0" smtClean="0"/>
              <a:t>apoyan a </a:t>
            </a:r>
            <a:r>
              <a:rPr lang="es-MX" dirty="0"/>
              <a:t>tomar decisiones a problemas específicos para problemas </a:t>
            </a:r>
            <a:r>
              <a:rPr lang="es-MX" dirty="0" err="1" smtClean="0"/>
              <a:t>semi</a:t>
            </a:r>
            <a:r>
              <a:rPr lang="es-MX" dirty="0" smtClean="0"/>
              <a:t>-estructurados </a:t>
            </a:r>
            <a:r>
              <a:rPr lang="es-MX" dirty="0"/>
              <a:t>o no estructurados</a:t>
            </a:r>
            <a:r>
              <a:rPr lang="es-MX" dirty="0" smtClean="0"/>
              <a:t>.</a:t>
            </a:r>
          </a:p>
          <a:p>
            <a:pPr>
              <a:buFont typeface="Wingdings" pitchFamily="2" charset="2"/>
              <a:buChar char="Ø"/>
            </a:pPr>
            <a:endParaRPr lang="es-MX" dirty="0"/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0175117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7343" y="68574"/>
            <a:ext cx="473242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DSS - Características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860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P</a:t>
            </a:r>
            <a:r>
              <a:rPr lang="es-MX" dirty="0" smtClean="0"/>
              <a:t>uede </a:t>
            </a:r>
            <a:r>
              <a:rPr lang="es-MX" dirty="0"/>
              <a:t>manejar grandes cantidades de datos.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P</a:t>
            </a:r>
            <a:r>
              <a:rPr lang="es-MX" dirty="0" smtClean="0"/>
              <a:t>uede </a:t>
            </a:r>
            <a:r>
              <a:rPr lang="es-MX" dirty="0"/>
              <a:t>obtener y producir datos de diferentes fuentes.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dirty="0" smtClean="0"/>
              <a:t>Por ejemplo: </a:t>
            </a:r>
            <a:r>
              <a:rPr lang="es-MX" dirty="0"/>
              <a:t>algunas fuentes residen en </a:t>
            </a:r>
            <a:r>
              <a:rPr lang="es-MX" dirty="0" err="1"/>
              <a:t>PCs</a:t>
            </a:r>
            <a:r>
              <a:rPr lang="es-MX" dirty="0" smtClean="0"/>
              <a:t>, otras </a:t>
            </a:r>
            <a:r>
              <a:rPr lang="es-MX" dirty="0"/>
              <a:t>en mainframes y redes (incluso de diferente formato).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Tiene </a:t>
            </a:r>
            <a:r>
              <a:rPr lang="es-MX" dirty="0"/>
              <a:t>la habilidad de realizar un análisis complejo y sofisticado, y hacer comparaciones utilizando paquetes de software avanzados (paquetes estadísticos).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Tiene </a:t>
            </a:r>
            <a:r>
              <a:rPr lang="es-MX" dirty="0"/>
              <a:t>una orientación gráfica</a:t>
            </a:r>
            <a:r>
              <a:rPr lang="es-MX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00228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37343" y="68574"/>
            <a:ext cx="473242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DSS - Características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78607" y="1448672"/>
            <a:ext cx="9110826" cy="400564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 smtClean="0"/>
              <a:t>Un </a:t>
            </a:r>
            <a:r>
              <a:rPr lang="es-MX" dirty="0"/>
              <a:t>DSS puede realizar análisis “Qué pasa-SI?” y búsqueda de metas.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Observando </a:t>
            </a:r>
            <a:r>
              <a:rPr lang="es-MX" dirty="0"/>
              <a:t>el impacto de cambios hipotéticos a los datos del problema, si es posible.</a:t>
            </a:r>
          </a:p>
          <a:p>
            <a:pPr lvl="1">
              <a:buFont typeface="Arial" pitchFamily="34" charset="0"/>
              <a:buChar char="•"/>
            </a:pPr>
            <a:endParaRPr lang="es-MX" dirty="0"/>
          </a:p>
          <a:p>
            <a:pPr lvl="1">
              <a:buFont typeface="Arial" pitchFamily="34" charset="0"/>
              <a:buChar char="•"/>
            </a:pPr>
            <a:r>
              <a:rPr lang="es-MX" dirty="0" smtClean="0"/>
              <a:t>Búsqueda </a:t>
            </a:r>
            <a:r>
              <a:rPr lang="es-MX" dirty="0"/>
              <a:t>de metas es determinar los datos que requiere un problema dado un resultado.</a:t>
            </a:r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6047395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8" y="1365835"/>
            <a:ext cx="7791450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56083" y="68574"/>
            <a:ext cx="473242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s-ES_tradnl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DSS – </a:t>
            </a:r>
            <a:r>
              <a:rPr lang="es-ES_tradnl" kern="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What</a:t>
            </a:r>
            <a:r>
              <a:rPr lang="es-ES_tradnl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– </a:t>
            </a:r>
            <a:r>
              <a:rPr lang="es-ES_tradnl" kern="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if</a:t>
            </a:r>
            <a:r>
              <a:rPr lang="es-ES_tradnl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s-ES_tradnl" kern="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38615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7326" y="16042"/>
            <a:ext cx="755457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800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Tipos de sistemas de información</a:t>
            </a:r>
            <a:endParaRPr lang="es-ES_tradnl" sz="3800" kern="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82" y="1413209"/>
            <a:ext cx="7820025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267828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9620" y="68574"/>
            <a:ext cx="752374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GDSS(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Group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Decision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Support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Systems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2144" y="1384504"/>
            <a:ext cx="9207077" cy="45350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Sistema de apoyo a la toma de decisiones </a:t>
            </a:r>
            <a:r>
              <a:rPr lang="es-MX" dirty="0" smtClean="0"/>
              <a:t>en grupo</a:t>
            </a:r>
            <a:r>
              <a:rPr lang="es-MX" dirty="0"/>
              <a:t>. También llamado Sistema </a:t>
            </a:r>
            <a:r>
              <a:rPr lang="es-MX" dirty="0" smtClean="0"/>
              <a:t>computarizado de </a:t>
            </a:r>
            <a:r>
              <a:rPr lang="es-MX" dirty="0"/>
              <a:t>trabajo colaborativo</a:t>
            </a:r>
            <a:r>
              <a:rPr lang="es-MX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 lvl="1">
              <a:buFont typeface="Arial" pitchFamily="34" charset="0"/>
              <a:buChar char="•"/>
            </a:pPr>
            <a:r>
              <a:rPr lang="es-MX" b="1" dirty="0"/>
              <a:t>Diseño especial:</a:t>
            </a:r>
            <a:r>
              <a:rPr lang="es-MX" dirty="0"/>
              <a:t> Requiere procedimientos y equipo especializado. Estos procedimientos deben propiciar el pensamiento creativo y la comunicación efectiva en un equipo de trabajo.</a:t>
            </a:r>
          </a:p>
          <a:p>
            <a:pPr lvl="1">
              <a:buFont typeface="Arial" pitchFamily="34" charset="0"/>
              <a:buChar char="•"/>
            </a:pPr>
            <a:r>
              <a:rPr lang="es-MX" b="1" dirty="0"/>
              <a:t>Facilidad de uso: </a:t>
            </a:r>
            <a:r>
              <a:rPr lang="es-MX" dirty="0"/>
              <a:t>Debe ser fácil de aprender y de usar.</a:t>
            </a:r>
          </a:p>
          <a:p>
            <a:pPr lvl="1">
              <a:buFont typeface="Arial" pitchFamily="34" charset="0"/>
              <a:buChar char="•"/>
            </a:pPr>
            <a:r>
              <a:rPr lang="es-MX" b="1" dirty="0"/>
              <a:t>Flexibilidad: </a:t>
            </a:r>
            <a:r>
              <a:rPr lang="es-MX" dirty="0"/>
              <a:t>Debido a que las personas tienen diferentes estilos de tomar decisiones, un GDSS efectivo debe ser capaz de apoyar estos estilos, así como de integrar las diferentes perspectivas en una común.</a:t>
            </a:r>
          </a:p>
          <a:p>
            <a:pPr lvl="1">
              <a:buFont typeface="Arial" pitchFamily="34" charset="0"/>
              <a:buChar char="•"/>
            </a:pPr>
            <a:r>
              <a:rPr lang="es-MX" b="1" dirty="0"/>
              <a:t>Entradas anónimas: Esto permite que los </a:t>
            </a:r>
            <a:r>
              <a:rPr lang="es-MX" dirty="0"/>
              <a:t>tomadores de decisiones se concentren en las aportaciones sin considerar la fuente de la misma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1407217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9620" y="68574"/>
            <a:ext cx="752374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ES (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Expert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Systems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2144" y="1384505"/>
            <a:ext cx="9207077" cy="28826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Son aquellos que intentan actuar o comportarse como un humano experto en un determinado campo o área.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/>
              <a:t> Estos sistemas se han desarrollado para diagnosticar problemas, predecir eventos futuros, asistir en el diseño de nuevos productos, </a:t>
            </a:r>
            <a:r>
              <a:rPr lang="es-MX" dirty="0" smtClean="0"/>
              <a:t>etc. </a:t>
            </a:r>
          </a:p>
          <a:p>
            <a:pPr>
              <a:buFont typeface="Wingdings" pitchFamily="2" charset="2"/>
              <a:buChar char="Ø"/>
            </a:pPr>
            <a:endParaRPr lang="es-MX" dirty="0"/>
          </a:p>
          <a:p>
            <a:pPr>
              <a:buFont typeface="Arial" pitchFamily="34" charset="0"/>
              <a:buChar char="•"/>
            </a:pPr>
            <a:endParaRPr lang="es-MX" dirty="0" smtClean="0"/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20783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481138"/>
            <a:ext cx="70199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9620" y="68574"/>
            <a:ext cx="752374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ES (</a:t>
            </a:r>
            <a:r>
              <a:rPr lang="es-ES_tradnl" kern="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Expert</a:t>
            </a:r>
            <a:r>
              <a:rPr lang="es-ES_tradnl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kern="0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Systems</a:t>
            </a:r>
            <a:r>
              <a:rPr lang="es-ES_tradnl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 - Componentes</a:t>
            </a:r>
            <a:endParaRPr lang="es-ES_tradnl" kern="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87271889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420479"/>
            <a:ext cx="73533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67326" y="16042"/>
            <a:ext cx="755457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6600"/>
                </a:solidFill>
                <a:latin typeface="Garrison Light Sans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es-ES_tradnl" sz="3800" kern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Tipos de sistemas de información</a:t>
            </a:r>
            <a:endParaRPr lang="es-ES_tradnl" sz="3800" kern="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04091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81545" y="1441629"/>
            <a:ext cx="8897305" cy="35811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Char char="—"/>
            </a:pPr>
            <a:endParaRPr lang="es-MX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MX" dirty="0" smtClean="0"/>
              <a:t>U</a:t>
            </a:r>
            <a:r>
              <a:rPr lang="es-ES_tradnl" dirty="0" smtClean="0"/>
              <a:t>n adecuado uso de tecnologías de información brindará a la  empresa </a:t>
            </a:r>
            <a:r>
              <a:rPr lang="es-ES_tradnl" dirty="0" smtClean="0">
                <a:solidFill>
                  <a:srgbClr val="FF0000"/>
                </a:solidFill>
              </a:rPr>
              <a:t>ventajas competitivas y estratégicas.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ES_tradnl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s-ES_tradnl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s-ES_tradnl" dirty="0" smtClean="0"/>
              <a:t>El directivo es quién debe saber elegir una u otra opción, para lo cual necesitará adquirir una visión </a:t>
            </a:r>
            <a:r>
              <a:rPr lang="es-ES_tradnl" dirty="0" smtClean="0">
                <a:solidFill>
                  <a:srgbClr val="FF0000"/>
                </a:solidFill>
              </a:rPr>
              <a:t>global y empresarial de los sistemas de información.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1104" y="209948"/>
            <a:ext cx="778549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US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s-ES" sz="36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Uso de las tecnologías</a:t>
            </a:r>
            <a:endParaRPr lang="es-ES" sz="28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144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9620" y="68574"/>
            <a:ext cx="752374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EIS (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Executive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Information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s-ES_tradnl" dirty="0" err="1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Systems</a:t>
            </a: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2144" y="1384505"/>
            <a:ext cx="9207077" cy="288269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Un sistema de información ejecutivo engloba toda la información crítica de la institución que influye en la toma de decisiones.</a:t>
            </a:r>
          </a:p>
          <a:p>
            <a:pPr>
              <a:buFont typeface="Arial" pitchFamily="34" charset="0"/>
              <a:buChar char="•"/>
            </a:pP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/>
              <a:t> Apoyan a la toma de decisiones no estructuradas con información de indicadores clave en forma gráfica.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188748321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9620" y="68574"/>
            <a:ext cx="7523748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EIS - Componentes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2144" y="1384505"/>
            <a:ext cx="9207077" cy="4599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s-MX" dirty="0"/>
              <a:t>Información de calidad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Interfase </a:t>
            </a:r>
            <a:r>
              <a:rPr lang="pt-BR" dirty="0"/>
              <a:t>gráfica minimizando uso </a:t>
            </a:r>
            <a:r>
              <a:rPr lang="pt-BR" dirty="0" smtClean="0"/>
              <a:t>de </a:t>
            </a:r>
            <a:r>
              <a:rPr lang="es-MX" dirty="0" smtClean="0"/>
              <a:t>teclado</a:t>
            </a:r>
            <a:endParaRPr lang="es-MX" dirty="0"/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Seguridad </a:t>
            </a:r>
            <a:r>
              <a:rPr lang="es-MX" dirty="0"/>
              <a:t>y acceso confidencial a la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Información</a:t>
            </a:r>
          </a:p>
          <a:p>
            <a:pPr>
              <a:buFont typeface="Arial" pitchFamily="34" charset="0"/>
              <a:buChar char="•"/>
            </a:pPr>
            <a:r>
              <a:rPr lang="es-MX" dirty="0"/>
              <a:t>Tiempo de respuesta rápido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Acceso </a:t>
            </a:r>
            <a:r>
              <a:rPr lang="es-MX" dirty="0"/>
              <a:t>remotamente</a:t>
            </a:r>
          </a:p>
          <a:p>
            <a:pPr>
              <a:buFont typeface="Arial" pitchFamily="34" charset="0"/>
              <a:buChar char="•"/>
            </a:pPr>
            <a:r>
              <a:rPr lang="es-MX" dirty="0" smtClean="0"/>
              <a:t>Diseño </a:t>
            </a:r>
            <a:r>
              <a:rPr lang="es-MX" dirty="0"/>
              <a:t>hecho a la medida</a:t>
            </a:r>
          </a:p>
          <a:p>
            <a:pPr>
              <a:buFont typeface="Arial" pitchFamily="34" charset="0"/>
              <a:buChar char="•"/>
            </a:pP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51395832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4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8686800" cy="1676400"/>
          </a:xfrm>
        </p:spPr>
        <p:txBody>
          <a:bodyPr/>
          <a:lstStyle/>
          <a:p>
            <a:pPr eaLnBrk="1" hangingPunct="1"/>
            <a:r>
              <a:rPr lang="es-ES" sz="3200" dirty="0" smtClean="0">
                <a:solidFill>
                  <a:srgbClr val="000066"/>
                </a:solidFill>
              </a:rPr>
              <a:t>Bases de datos</a:t>
            </a:r>
          </a:p>
        </p:txBody>
      </p:sp>
      <p:sp>
        <p:nvSpPr>
          <p:cNvPr id="14339" name="Rectangle 55"/>
          <p:cNvSpPr>
            <a:spLocks noGrp="1" noChangeArrowheads="1"/>
          </p:cNvSpPr>
          <p:nvPr>
            <p:ph type="subTitle" idx="1"/>
          </p:nvPr>
        </p:nvSpPr>
        <p:spPr>
          <a:xfrm>
            <a:off x="738390" y="2079936"/>
            <a:ext cx="8763000" cy="4114800"/>
          </a:xfrm>
        </p:spPr>
        <p:txBody>
          <a:bodyPr/>
          <a:lstStyle/>
          <a:p>
            <a:pPr eaLnBrk="1" hangingPunct="1"/>
            <a:endParaRPr lang="es-ES" sz="3200" dirty="0" smtClean="0"/>
          </a:p>
          <a:p>
            <a:pPr eaLnBrk="1" hangingPunct="1"/>
            <a:endParaRPr lang="es-ES" dirty="0" smtClean="0">
              <a:solidFill>
                <a:schemeClr val="hlink"/>
              </a:solidFill>
            </a:endParaRPr>
          </a:p>
          <a:p>
            <a:pPr algn="ctr" eaLnBrk="1" hangingPunct="1"/>
            <a:r>
              <a:rPr lang="es-ES" sz="4400" dirty="0" smtClean="0">
                <a:solidFill>
                  <a:srgbClr val="006600"/>
                </a:solidFill>
              </a:rPr>
              <a:t>Tema 1: </a:t>
            </a:r>
            <a:endParaRPr lang="es-ES" sz="4400" dirty="0" smtClean="0">
              <a:solidFill>
                <a:srgbClr val="006600"/>
              </a:solidFill>
            </a:endParaRPr>
          </a:p>
          <a:p>
            <a:pPr algn="ctr" eaLnBrk="1" hangingPunct="1"/>
            <a:r>
              <a:rPr lang="es-ES" sz="3200" dirty="0" smtClean="0"/>
              <a:t>Introducción </a:t>
            </a:r>
            <a:r>
              <a:rPr lang="es-ES" sz="3200" dirty="0" smtClean="0"/>
              <a:t>a los sistemas de </a:t>
            </a:r>
            <a:r>
              <a:rPr lang="es-ES" sz="3200" dirty="0" smtClean="0"/>
              <a:t>información</a:t>
            </a:r>
            <a:endParaRPr lang="es-ES" sz="3200" dirty="0" smtClean="0">
              <a:solidFill>
                <a:srgbClr val="006600"/>
              </a:solidFill>
            </a:endParaRPr>
          </a:p>
          <a:p>
            <a:pPr eaLnBrk="1" hangingPunct="1"/>
            <a:endParaRPr lang="es-ES" sz="2800" dirty="0" smtClean="0">
              <a:solidFill>
                <a:srgbClr val="006600"/>
              </a:solidFill>
            </a:endParaRPr>
          </a:p>
          <a:p>
            <a:pPr eaLnBrk="1" hangingPunct="1"/>
            <a:endParaRPr lang="es-ES" dirty="0" smtClean="0"/>
          </a:p>
          <a:p>
            <a:pPr eaLnBrk="1" hangingPunct="1"/>
            <a:endParaRPr lang="es-ES" b="1" dirty="0" smtClean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3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86382" y="1451677"/>
            <a:ext cx="7190218" cy="358113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Char char="—"/>
            </a:pPr>
            <a:endParaRPr lang="es-MX" sz="36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s-ES_tradnl" sz="3200" dirty="0" smtClean="0"/>
              <a:t>“Un </a:t>
            </a:r>
            <a:r>
              <a:rPr lang="es-ES_tradnl" sz="3200" dirty="0"/>
              <a:t>sistema de información definido técnicamente es un </a:t>
            </a:r>
            <a:r>
              <a:rPr lang="es-ES_tradnl" sz="3200" b="1" dirty="0"/>
              <a:t>conjunto de componentes interrelacionados que recopilan, procesan, almacena y distribuye información</a:t>
            </a:r>
            <a:r>
              <a:rPr lang="es-ES_tradnl" sz="3200" dirty="0"/>
              <a:t> para soportar la toma de decisiones y el control en la organización</a:t>
            </a:r>
            <a:r>
              <a:rPr lang="es-ES_tradnl" sz="3200" dirty="0" smtClean="0"/>
              <a:t>”</a:t>
            </a:r>
            <a:r>
              <a:rPr lang="es-ES_tradnl" sz="2800" dirty="0" smtClean="0"/>
              <a:t> (</a:t>
            </a:r>
            <a:r>
              <a:rPr lang="es-MX" sz="1800" b="1" dirty="0" err="1" smtClean="0"/>
              <a:t>Laudon</a:t>
            </a:r>
            <a:r>
              <a:rPr lang="es-MX" sz="1800" b="1" dirty="0" smtClean="0"/>
              <a:t> </a:t>
            </a:r>
            <a:r>
              <a:rPr lang="es-MX" sz="1800" b="1" dirty="0"/>
              <a:t>y </a:t>
            </a:r>
            <a:r>
              <a:rPr lang="es-MX" sz="1800" b="1" dirty="0" err="1"/>
              <a:t>Laudon</a:t>
            </a:r>
            <a:r>
              <a:rPr lang="es-MX" sz="1800" b="1" dirty="0"/>
              <a:t>, </a:t>
            </a:r>
            <a:r>
              <a:rPr lang="es-MX" sz="1800" b="1" dirty="0" smtClean="0"/>
              <a:t>2004.)</a:t>
            </a:r>
            <a:endParaRPr lang="es-ES_tradnl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1104" y="209948"/>
            <a:ext cx="7785496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pPr>
              <a:defRPr/>
            </a:pPr>
            <a:r>
              <a:rPr lang="en-US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b="1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s-ES" sz="36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Sistema de información - Definición</a:t>
            </a:r>
            <a:endParaRPr lang="es-ES" sz="2800" b="1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359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2" name="Group 2"/>
          <p:cNvGrpSpPr>
            <a:grpSpLocks/>
          </p:cNvGrpSpPr>
          <p:nvPr/>
        </p:nvGrpSpPr>
        <p:grpSpPr bwMode="auto">
          <a:xfrm>
            <a:off x="232172" y="1285875"/>
            <a:ext cx="9286875" cy="5024438"/>
            <a:chOff x="0" y="527"/>
            <a:chExt cx="5465" cy="3629"/>
          </a:xfrm>
        </p:grpSpPr>
        <p:sp>
          <p:nvSpPr>
            <p:cNvPr id="143364" name="Rectangle 4"/>
            <p:cNvSpPr>
              <a:spLocks noChangeArrowheads="1"/>
            </p:cNvSpPr>
            <p:nvPr/>
          </p:nvSpPr>
          <p:spPr bwMode="auto">
            <a:xfrm>
              <a:off x="1837" y="527"/>
              <a:ext cx="2132" cy="454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EB8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C" sz="2000" b="1">
                  <a:solidFill>
                    <a:schemeClr val="tx2"/>
                  </a:solidFill>
                </a:rPr>
                <a:t>Sistema de Información</a:t>
              </a:r>
              <a:endParaRPr lang="es-ES" sz="2000" b="1">
                <a:solidFill>
                  <a:schemeClr val="tx2"/>
                </a:solidFill>
              </a:endParaRPr>
            </a:p>
          </p:txBody>
        </p:sp>
        <p:sp>
          <p:nvSpPr>
            <p:cNvPr id="143365" name="Rectangle 5"/>
            <p:cNvSpPr>
              <a:spLocks noChangeArrowheads="1"/>
            </p:cNvSpPr>
            <p:nvPr/>
          </p:nvSpPr>
          <p:spPr bwMode="auto">
            <a:xfrm>
              <a:off x="3742" y="1480"/>
              <a:ext cx="1723" cy="454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EB8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2000" b="1">
                  <a:solidFill>
                    <a:schemeClr val="tx2"/>
                  </a:solidFill>
                </a:rPr>
                <a:t>componentes</a:t>
              </a:r>
              <a:r>
                <a:rPr lang="es-ES" sz="2000" b="1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43366" name="Rectangle 6"/>
            <p:cNvSpPr>
              <a:spLocks noChangeArrowheads="1"/>
            </p:cNvSpPr>
            <p:nvPr/>
          </p:nvSpPr>
          <p:spPr bwMode="auto">
            <a:xfrm>
              <a:off x="521" y="1480"/>
              <a:ext cx="1860" cy="454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EB8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2000" b="1">
                  <a:solidFill>
                    <a:schemeClr val="tx2"/>
                  </a:solidFill>
                </a:rPr>
                <a:t>conjunto de funciones</a:t>
              </a:r>
              <a:r>
                <a:rPr lang="es-ES" sz="280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43367" name="Rectangle 7"/>
            <p:cNvSpPr>
              <a:spLocks noChangeArrowheads="1"/>
            </p:cNvSpPr>
            <p:nvPr/>
          </p:nvSpPr>
          <p:spPr bwMode="auto">
            <a:xfrm>
              <a:off x="657" y="3702"/>
              <a:ext cx="1769" cy="454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EB8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b="1">
                  <a:solidFill>
                    <a:schemeClr val="tx2"/>
                  </a:solidFill>
                </a:rPr>
                <a:t>Toma de decisiones</a:t>
              </a:r>
              <a:r>
                <a:rPr lang="es-ES" sz="280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43368" name="Rectangle 8"/>
            <p:cNvSpPr>
              <a:spLocks noChangeArrowheads="1"/>
            </p:cNvSpPr>
            <p:nvPr/>
          </p:nvSpPr>
          <p:spPr bwMode="auto">
            <a:xfrm>
              <a:off x="1791" y="2704"/>
              <a:ext cx="1951" cy="454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EB8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sz="2000" b="1" dirty="0">
                  <a:solidFill>
                    <a:schemeClr val="tx2"/>
                  </a:solidFill>
                </a:rPr>
                <a:t>Información</a:t>
              </a:r>
              <a:endParaRPr lang="es-ES" sz="20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43369" name="AutoShape 9"/>
            <p:cNvCxnSpPr>
              <a:cxnSpLocks noChangeShapeType="1"/>
              <a:stCxn id="143364" idx="1"/>
            </p:cNvCxnSpPr>
            <p:nvPr/>
          </p:nvCxnSpPr>
          <p:spPr bwMode="auto">
            <a:xfrm rot="10800000" flipV="1">
              <a:off x="1293" y="754"/>
              <a:ext cx="544" cy="727"/>
            </a:xfrm>
            <a:prstGeom prst="bentConnector2">
              <a:avLst/>
            </a:prstGeom>
            <a:noFill/>
            <a:ln w="12700">
              <a:solidFill>
                <a:srgbClr val="FEB8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370" name="AutoShape 10"/>
            <p:cNvCxnSpPr>
              <a:cxnSpLocks noChangeShapeType="1"/>
              <a:stCxn id="143364" idx="3"/>
            </p:cNvCxnSpPr>
            <p:nvPr/>
          </p:nvCxnSpPr>
          <p:spPr bwMode="auto">
            <a:xfrm>
              <a:off x="3969" y="754"/>
              <a:ext cx="634" cy="772"/>
            </a:xfrm>
            <a:prstGeom prst="bentConnector2">
              <a:avLst/>
            </a:prstGeom>
            <a:noFill/>
            <a:ln w="12700">
              <a:solidFill>
                <a:srgbClr val="FEB8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371" name="Text Box 11"/>
            <p:cNvSpPr txBox="1">
              <a:spLocks noChangeArrowheads="1"/>
            </p:cNvSpPr>
            <p:nvPr/>
          </p:nvSpPr>
          <p:spPr bwMode="auto">
            <a:xfrm>
              <a:off x="0" y="981"/>
              <a:ext cx="12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C">
                  <a:solidFill>
                    <a:schemeClr val="tx2"/>
                  </a:solidFill>
                </a:rPr>
                <a:t>Se define como</a:t>
              </a:r>
              <a:endParaRPr lang="es-ES">
                <a:solidFill>
                  <a:schemeClr val="tx2"/>
                </a:solidFill>
              </a:endParaRPr>
            </a:p>
          </p:txBody>
        </p:sp>
        <p:sp>
          <p:nvSpPr>
            <p:cNvPr id="143372" name="Text Box 12"/>
            <p:cNvSpPr txBox="1">
              <a:spLocks noChangeArrowheads="1"/>
            </p:cNvSpPr>
            <p:nvPr/>
          </p:nvSpPr>
          <p:spPr bwMode="auto">
            <a:xfrm>
              <a:off x="4490" y="890"/>
              <a:ext cx="794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C">
                  <a:solidFill>
                    <a:schemeClr val="tx2"/>
                  </a:solidFill>
                </a:rPr>
                <a:t>O  como</a:t>
              </a:r>
              <a:endParaRPr lang="es-ES">
                <a:solidFill>
                  <a:schemeClr val="tx2"/>
                </a:solidFill>
              </a:endParaRPr>
            </a:p>
          </p:txBody>
        </p:sp>
        <p:sp>
          <p:nvSpPr>
            <p:cNvPr id="143373" name="Text Box 13"/>
            <p:cNvSpPr txBox="1">
              <a:spLocks noChangeArrowheads="1"/>
            </p:cNvSpPr>
            <p:nvPr/>
          </p:nvSpPr>
          <p:spPr bwMode="auto">
            <a:xfrm>
              <a:off x="2472" y="1389"/>
              <a:ext cx="12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C">
                  <a:solidFill>
                    <a:schemeClr val="tx2"/>
                  </a:solidFill>
                </a:rPr>
                <a:t>Interrelacionados</a:t>
              </a:r>
              <a:endParaRPr lang="es-ES">
                <a:solidFill>
                  <a:schemeClr val="tx2"/>
                </a:solidFill>
              </a:endParaRPr>
            </a:p>
          </p:txBody>
        </p:sp>
        <p:cxnSp>
          <p:nvCxnSpPr>
            <p:cNvPr id="143374" name="AutoShape 14"/>
            <p:cNvCxnSpPr>
              <a:cxnSpLocks noChangeShapeType="1"/>
            </p:cNvCxnSpPr>
            <p:nvPr/>
          </p:nvCxnSpPr>
          <p:spPr bwMode="auto">
            <a:xfrm>
              <a:off x="2381" y="1706"/>
              <a:ext cx="1361" cy="0"/>
            </a:xfrm>
            <a:prstGeom prst="straightConnector1">
              <a:avLst/>
            </a:prstGeom>
            <a:noFill/>
            <a:ln w="12700">
              <a:solidFill>
                <a:srgbClr val="FEB80A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375" name="Text Box 15"/>
            <p:cNvSpPr txBox="1">
              <a:spLocks noChangeArrowheads="1"/>
            </p:cNvSpPr>
            <p:nvPr/>
          </p:nvSpPr>
          <p:spPr bwMode="auto">
            <a:xfrm>
              <a:off x="2472" y="1797"/>
              <a:ext cx="1247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C">
                  <a:solidFill>
                    <a:schemeClr val="tx2"/>
                  </a:solidFill>
                </a:rPr>
                <a:t>Entre si</a:t>
              </a:r>
              <a:endParaRPr lang="es-ES">
                <a:solidFill>
                  <a:schemeClr val="tx2"/>
                </a:solidFill>
              </a:endParaRPr>
            </a:p>
          </p:txBody>
        </p:sp>
        <p:sp>
          <p:nvSpPr>
            <p:cNvPr id="143376" name="Text Box 16"/>
            <p:cNvSpPr txBox="1">
              <a:spLocks noChangeArrowheads="1"/>
            </p:cNvSpPr>
            <p:nvPr/>
          </p:nvSpPr>
          <p:spPr bwMode="auto">
            <a:xfrm>
              <a:off x="1519" y="2205"/>
              <a:ext cx="3039" cy="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</a:rPr>
                <a:t>obtiene, procesa,</a:t>
              </a:r>
              <a:r>
                <a:rPr lang="es-ES_tradnl" sz="2800">
                  <a:solidFill>
                    <a:schemeClr val="tx2"/>
                  </a:solidFill>
                </a:rPr>
                <a:t> </a:t>
              </a:r>
              <a:r>
                <a:rPr lang="es-ES_tradnl">
                  <a:solidFill>
                    <a:schemeClr val="tx2"/>
                  </a:solidFill>
                </a:rPr>
                <a:t>almacena y distribuye</a:t>
              </a:r>
              <a:r>
                <a:rPr lang="es-ES" sz="280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43377" name="Rectangle 17"/>
            <p:cNvSpPr>
              <a:spLocks noChangeArrowheads="1"/>
            </p:cNvSpPr>
            <p:nvPr/>
          </p:nvSpPr>
          <p:spPr bwMode="auto">
            <a:xfrm>
              <a:off x="3016" y="3657"/>
              <a:ext cx="2086" cy="454"/>
            </a:xfrm>
            <a:prstGeom prst="rect">
              <a:avLst/>
            </a:prstGeom>
            <a:gradFill rotWithShape="1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r="100000" b="100000"/>
              </a:path>
            </a:gradFill>
            <a:ln w="9525">
              <a:solidFill>
                <a:srgbClr val="FEB80A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_tradnl" b="1" dirty="0">
                  <a:solidFill>
                    <a:schemeClr val="tx2"/>
                  </a:solidFill>
                </a:rPr>
                <a:t>Control en una organización</a:t>
              </a:r>
              <a:r>
                <a:rPr lang="es-ES" sz="2800" dirty="0">
                  <a:solidFill>
                    <a:schemeClr val="tx2"/>
                  </a:solidFill>
                </a:rPr>
                <a:t> </a:t>
              </a:r>
            </a:p>
          </p:txBody>
        </p:sp>
        <p:sp>
          <p:nvSpPr>
            <p:cNvPr id="143378" name="Text Box 18"/>
            <p:cNvSpPr txBox="1">
              <a:spLocks noChangeArrowheads="1"/>
            </p:cNvSpPr>
            <p:nvPr/>
          </p:nvSpPr>
          <p:spPr bwMode="auto">
            <a:xfrm>
              <a:off x="2154" y="3385"/>
              <a:ext cx="1338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s-ES_tradnl">
                  <a:solidFill>
                    <a:schemeClr val="tx2"/>
                  </a:solidFill>
                </a:rPr>
                <a:t>Para apoyar </a:t>
              </a:r>
              <a:endParaRPr lang="es-ES">
                <a:solidFill>
                  <a:schemeClr val="tx2"/>
                </a:solidFill>
              </a:endParaRPr>
            </a:p>
          </p:txBody>
        </p:sp>
        <p:cxnSp>
          <p:nvCxnSpPr>
            <p:cNvPr id="143379" name="AutoShape 19"/>
            <p:cNvCxnSpPr>
              <a:cxnSpLocks noChangeShapeType="1"/>
              <a:stCxn id="143366" idx="2"/>
              <a:endCxn id="143368" idx="0"/>
            </p:cNvCxnSpPr>
            <p:nvPr/>
          </p:nvCxnSpPr>
          <p:spPr bwMode="auto">
            <a:xfrm rot="16200000" flipH="1">
              <a:off x="1724" y="1661"/>
              <a:ext cx="770" cy="131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FEB8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380" name="AutoShape 20"/>
            <p:cNvCxnSpPr>
              <a:cxnSpLocks noChangeShapeType="1"/>
              <a:stCxn id="143365" idx="2"/>
              <a:endCxn id="143368" idx="0"/>
            </p:cNvCxnSpPr>
            <p:nvPr/>
          </p:nvCxnSpPr>
          <p:spPr bwMode="auto">
            <a:xfrm rot="5400000">
              <a:off x="3301" y="1400"/>
              <a:ext cx="770" cy="1837"/>
            </a:xfrm>
            <a:prstGeom prst="bentConnector3">
              <a:avLst>
                <a:gd name="adj1" fmla="val 51815"/>
              </a:avLst>
            </a:prstGeom>
            <a:noFill/>
            <a:ln w="12700">
              <a:solidFill>
                <a:srgbClr val="FEB8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381" name="AutoShape 21"/>
            <p:cNvCxnSpPr>
              <a:cxnSpLocks noChangeShapeType="1"/>
              <a:stCxn id="143368" idx="2"/>
              <a:endCxn id="143377" idx="0"/>
            </p:cNvCxnSpPr>
            <p:nvPr/>
          </p:nvCxnSpPr>
          <p:spPr bwMode="auto">
            <a:xfrm rot="16200000" flipH="1">
              <a:off x="3163" y="2762"/>
              <a:ext cx="499" cy="1292"/>
            </a:xfrm>
            <a:prstGeom prst="bentConnector3">
              <a:avLst>
                <a:gd name="adj1" fmla="val 49898"/>
              </a:avLst>
            </a:prstGeom>
            <a:noFill/>
            <a:ln w="12700">
              <a:solidFill>
                <a:srgbClr val="FEB8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382" name="AutoShape 22"/>
            <p:cNvCxnSpPr>
              <a:cxnSpLocks noChangeShapeType="1"/>
              <a:stCxn id="143368" idx="2"/>
              <a:endCxn id="143367" idx="0"/>
            </p:cNvCxnSpPr>
            <p:nvPr/>
          </p:nvCxnSpPr>
          <p:spPr bwMode="auto">
            <a:xfrm rot="5400000">
              <a:off x="1883" y="2817"/>
              <a:ext cx="544" cy="122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FEB80A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15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12230" y="305673"/>
            <a:ext cx="6887766" cy="7143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2800" b="1" i="1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Esquema de un Sistema de Información</a:t>
            </a:r>
            <a:endParaRPr lang="es-ES" sz="2800" b="1" i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569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ChangeArrowheads="1"/>
          </p:cNvSpPr>
          <p:nvPr/>
        </p:nvSpPr>
        <p:spPr bwMode="auto">
          <a:xfrm>
            <a:off x="896012" y="1278250"/>
            <a:ext cx="8358188" cy="4810125"/>
          </a:xfrm>
          <a:prstGeom prst="roundRect">
            <a:avLst>
              <a:gd name="adj" fmla="val 16667"/>
            </a:avLst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MX" sz="2400">
              <a:latin typeface="Times New Roman" pitchFamily="18" charset="0"/>
            </a:endParaRP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314839" y="2551424"/>
            <a:ext cx="5835254" cy="1981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MX" sz="2400">
              <a:latin typeface="Times New Roman" pitchFamily="18" charset="0"/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473060" y="3046724"/>
            <a:ext cx="1024996" cy="919162"/>
          </a:xfrm>
          <a:prstGeom prst="rect">
            <a:avLst/>
          </a:prstGeom>
          <a:solidFill>
            <a:srgbClr val="8DC7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 b="1">
                <a:solidFill>
                  <a:schemeClr val="tx2"/>
                </a:solidFill>
                <a:latin typeface="Times New Roman" pitchFamily="18" charset="0"/>
              </a:rPr>
              <a:t>ENTRADA</a:t>
            </a:r>
            <a:endParaRPr lang="es-ES_tradnl" sz="2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4483497" y="3046724"/>
            <a:ext cx="1561571" cy="919162"/>
          </a:xfrm>
          <a:prstGeom prst="rect">
            <a:avLst/>
          </a:prstGeom>
          <a:solidFill>
            <a:srgbClr val="8DC7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200">
                <a:solidFill>
                  <a:schemeClr val="tx2"/>
                </a:solidFill>
                <a:latin typeface="Times New Roman" pitchFamily="18" charset="0"/>
              </a:rPr>
              <a:t>PROCESAMIENTO</a:t>
            </a:r>
          </a:p>
          <a:p>
            <a:pPr algn="ctr" eaLnBrk="0" hangingPunct="0"/>
            <a:r>
              <a:rPr lang="es-ES_tradnl" sz="1200">
                <a:solidFill>
                  <a:schemeClr val="tx2"/>
                </a:solidFill>
                <a:latin typeface="Times New Roman" pitchFamily="18" charset="0"/>
              </a:rPr>
              <a:t>CLASIFICACIÓN</a:t>
            </a:r>
          </a:p>
          <a:p>
            <a:pPr algn="ctr" eaLnBrk="0" hangingPunct="0"/>
            <a:r>
              <a:rPr lang="es-ES_tradnl" sz="1200">
                <a:solidFill>
                  <a:schemeClr val="tx2"/>
                </a:solidFill>
                <a:latin typeface="Times New Roman" pitchFamily="18" charset="0"/>
              </a:rPr>
              <a:t>CALCULO</a:t>
            </a:r>
            <a:endParaRPr lang="es-ES_tradnl" sz="1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6887766" y="3046724"/>
            <a:ext cx="1024996" cy="919162"/>
          </a:xfrm>
          <a:prstGeom prst="rect">
            <a:avLst/>
          </a:prstGeom>
          <a:solidFill>
            <a:srgbClr val="8DC76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_tradnl" sz="1400" b="1">
                <a:solidFill>
                  <a:schemeClr val="tx2"/>
                </a:solidFill>
                <a:latin typeface="Times New Roman" pitchFamily="18" charset="0"/>
              </a:rPr>
              <a:t>SALIDA</a:t>
            </a:r>
          </a:p>
        </p:txBody>
      </p:sp>
      <p:sp>
        <p:nvSpPr>
          <p:cNvPr id="144391" name="Line 7"/>
          <p:cNvSpPr>
            <a:spLocks noChangeShapeType="1"/>
          </p:cNvSpPr>
          <p:nvPr/>
        </p:nvSpPr>
        <p:spPr bwMode="auto">
          <a:xfrm>
            <a:off x="3498056" y="3470586"/>
            <a:ext cx="90977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44392" name="Line 8"/>
          <p:cNvSpPr>
            <a:spLocks noChangeShapeType="1"/>
          </p:cNvSpPr>
          <p:nvPr/>
        </p:nvSpPr>
        <p:spPr bwMode="auto">
          <a:xfrm>
            <a:off x="6045068" y="3510274"/>
            <a:ext cx="8375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44393" name="Line 9"/>
          <p:cNvSpPr>
            <a:spLocks noChangeShapeType="1"/>
          </p:cNvSpPr>
          <p:nvPr/>
        </p:nvSpPr>
        <p:spPr bwMode="auto">
          <a:xfrm>
            <a:off x="7362429" y="3965887"/>
            <a:ext cx="0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>
            <a:off x="2946004" y="4248461"/>
            <a:ext cx="44164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44395" name="Line 11"/>
          <p:cNvSpPr>
            <a:spLocks noChangeShapeType="1"/>
          </p:cNvSpPr>
          <p:nvPr/>
        </p:nvSpPr>
        <p:spPr bwMode="auto">
          <a:xfrm flipV="1">
            <a:off x="2946004" y="3965887"/>
            <a:ext cx="0" cy="282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MX"/>
          </a:p>
        </p:txBody>
      </p:sp>
      <p:sp>
        <p:nvSpPr>
          <p:cNvPr id="144396" name="Text Box 12"/>
          <p:cNvSpPr txBox="1">
            <a:spLocks noChangeArrowheads="1"/>
          </p:cNvSpPr>
          <p:nvPr/>
        </p:nvSpPr>
        <p:spPr bwMode="auto">
          <a:xfrm>
            <a:off x="4237557" y="1783074"/>
            <a:ext cx="1774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2400">
                <a:latin typeface="Times New Roman" pitchFamily="18" charset="0"/>
              </a:rPr>
              <a:t>AMBIENTE</a:t>
            </a:r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3267931" y="2551424"/>
            <a:ext cx="42248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2400">
                <a:latin typeface="Times New Roman" pitchFamily="18" charset="0"/>
              </a:rPr>
              <a:t>SISTEMA DE INFORMACION</a:t>
            </a:r>
          </a:p>
        </p:txBody>
      </p:sp>
      <p:sp>
        <p:nvSpPr>
          <p:cNvPr id="144398" name="Text Box 14"/>
          <p:cNvSpPr txBox="1">
            <a:spLocks noChangeArrowheads="1"/>
          </p:cNvSpPr>
          <p:nvPr/>
        </p:nvSpPr>
        <p:spPr bwMode="auto">
          <a:xfrm>
            <a:off x="4260679" y="4213537"/>
            <a:ext cx="18902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>
                <a:solidFill>
                  <a:schemeClr val="tx2"/>
                </a:solidFill>
                <a:latin typeface="Times New Roman" pitchFamily="18" charset="0"/>
              </a:rPr>
              <a:t>Retroalimentación</a:t>
            </a: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1173990" y="1567174"/>
            <a:ext cx="11913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2400">
                <a:latin typeface="Times New Roman" pitchFamily="18" charset="0"/>
              </a:rPr>
              <a:t>Clientes</a:t>
            </a:r>
          </a:p>
        </p:txBody>
      </p:sp>
      <p:sp>
        <p:nvSpPr>
          <p:cNvPr id="144400" name="Text Box 16"/>
          <p:cNvSpPr txBox="1">
            <a:spLocks noChangeArrowheads="1"/>
          </p:cNvSpPr>
          <p:nvPr/>
        </p:nvSpPr>
        <p:spPr bwMode="auto">
          <a:xfrm>
            <a:off x="7059746" y="1567174"/>
            <a:ext cx="187113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2400">
                <a:latin typeface="Times New Roman" pitchFamily="18" charset="0"/>
              </a:rPr>
              <a:t>Proveedores</a:t>
            </a: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1017601" y="4853300"/>
            <a:ext cx="161935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2400">
                <a:latin typeface="Times New Roman" pitchFamily="18" charset="0"/>
              </a:rPr>
              <a:t>Instancias</a:t>
            </a:r>
          </a:p>
          <a:p>
            <a:r>
              <a:rPr lang="es-ES_tradnl" sz="2400">
                <a:latin typeface="Times New Roman" pitchFamily="18" charset="0"/>
              </a:rPr>
              <a:t>reguladoras</a:t>
            </a: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7274455" y="4956486"/>
            <a:ext cx="1909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2400">
                <a:latin typeface="Times New Roman" pitchFamily="18" charset="0"/>
              </a:rPr>
              <a:t>Competidores</a:t>
            </a:r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98884" y="5027924"/>
            <a:ext cx="189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s-ES_tradnl" sz="2400">
                <a:latin typeface="Times New Roman" pitchFamily="18" charset="0"/>
              </a:rPr>
              <a:t>Inversionistas</a:t>
            </a:r>
          </a:p>
        </p:txBody>
      </p:sp>
      <p:sp>
        <p:nvSpPr>
          <p:cNvPr id="22548" name="Rectangle 20"/>
          <p:cNvSpPr>
            <a:spLocks noGrp="1"/>
          </p:cNvSpPr>
          <p:nvPr>
            <p:ph type="title" idx="4294967295"/>
          </p:nvPr>
        </p:nvSpPr>
        <p:spPr>
          <a:xfrm>
            <a:off x="640287" y="438084"/>
            <a:ext cx="8435578" cy="3571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36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Elementos de un sistema de información</a:t>
            </a:r>
            <a:endParaRPr lang="es-ES" sz="36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017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00718" y="81455"/>
            <a:ext cx="3807654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Dato </a:t>
            </a:r>
            <a:r>
              <a:rPr lang="es-ES_tradnl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y usuario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4285" y="1448472"/>
            <a:ext cx="8736542" cy="20288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s-ES_tradnl" dirty="0" smtClean="0"/>
              <a:t> </a:t>
            </a:r>
            <a:r>
              <a:rPr lang="es-ES_tradnl" b="1" dirty="0" smtClean="0"/>
              <a:t>Dato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z="2000" dirty="0" smtClean="0"/>
              <a:t>Es una representación simbólica (numérica, alfabética, etc.), de un atributo o característica de una entidad. El dato no tiene valor semántico (sentido) en sí mismo, pero convenientemente tratado (procesado) se puede utilizar en la realización de cálculos o toma de decisiones.</a:t>
            </a:r>
            <a:r>
              <a:rPr lang="es-ES" sz="1800" dirty="0" smtClean="0"/>
              <a:t> </a:t>
            </a:r>
            <a:endParaRPr lang="es-ES_tradnl" sz="1800" dirty="0" smtClean="0"/>
          </a:p>
        </p:txBody>
      </p:sp>
      <p:pic>
        <p:nvPicPr>
          <p:cNvPr id="146436" name="Picture 5" descr="ProcesamientoDa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67" y="3596178"/>
            <a:ext cx="538294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7" name="Picture 6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29" y="4581525"/>
            <a:ext cx="1638961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428229" y="3933826"/>
            <a:ext cx="140506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b="1"/>
              <a:t>Usuario</a:t>
            </a:r>
            <a:endParaRPr lang="es-ES" b="1"/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8151813" y="4076701"/>
            <a:ext cx="140507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b="1"/>
              <a:t>Usuario</a:t>
            </a:r>
            <a:endParaRPr lang="es-ES" b="1"/>
          </a:p>
        </p:txBody>
      </p:sp>
      <p:pic>
        <p:nvPicPr>
          <p:cNvPr id="146440" name="Picture 9" descr="j02920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921" y="4652963"/>
            <a:ext cx="16389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188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81704" y="120090"/>
            <a:ext cx="400091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Información</a:t>
            </a:r>
            <a:endParaRPr lang="es-ES_tradnl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90031" y="1319011"/>
            <a:ext cx="8124296" cy="48006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s-ES" dirty="0" smtClean="0"/>
              <a:t>Es un conjunto organizado de </a:t>
            </a:r>
            <a:r>
              <a:rPr lang="es-ES" dirty="0" smtClean="0">
                <a:hlinkClick r:id="rId3" tooltip="Datos"/>
              </a:rPr>
              <a:t>datos</a:t>
            </a:r>
            <a:r>
              <a:rPr lang="es-ES" dirty="0" smtClean="0"/>
              <a:t>, que constituyen un mensaje sobre un determinado ente o fenómeno. </a:t>
            </a:r>
          </a:p>
          <a:p>
            <a:pPr marL="400050" lvl="1" indent="0" eaLnBrk="1" hangingPunct="1">
              <a:buFont typeface="Wingdings" pitchFamily="2" charset="2"/>
              <a:buNone/>
            </a:pPr>
            <a:r>
              <a:rPr lang="es-ES" dirty="0" smtClean="0"/>
              <a:t>Ejemplos :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es-ES_tradnl" dirty="0" smtClean="0"/>
              <a:t> Productos más vendidos en un periodo definido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es-ES_tradnl" dirty="0" smtClean="0"/>
              <a:t> Ingresos mensuales por departamento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es-ES_tradnl" dirty="0" smtClean="0"/>
              <a:t> Porcentaje de estudiantes que aprueban</a:t>
            </a:r>
          </a:p>
          <a:p>
            <a:pPr lvl="1" indent="-342900" eaLnBrk="1" hangingPunct="1">
              <a:buFont typeface="Wingdings" panose="05000000000000000000" pitchFamily="2" charset="2"/>
              <a:buChar char="Ø"/>
            </a:pPr>
            <a:r>
              <a:rPr lang="es-ES_tradnl" dirty="0" smtClean="0"/>
              <a:t> Porcentaje de estudiantes que reprueban</a:t>
            </a:r>
          </a:p>
        </p:txBody>
      </p:sp>
    </p:spTree>
    <p:extLst>
      <p:ext uri="{BB962C8B-B14F-4D97-AF65-F5344CB8AC3E}">
        <p14:creationId xmlns:p14="http://schemas.microsoft.com/office/powerpoint/2010/main" val="41857086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iseño predeterminad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Diseño predeterminado">
      <a:majorFont>
        <a:latin typeface="Garrison Light Sans"/>
        <a:ea typeface=""/>
        <a:cs typeface=""/>
      </a:majorFont>
      <a:minorFont>
        <a:latin typeface="Garrison Ligh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Garrison Light 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990000"/>
            </a:solidFill>
            <a:effectLst/>
            <a:latin typeface="Garrison Light Sans" pitchFamily="34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26430</TotalTime>
  <Words>1919</Words>
  <Application>Microsoft Office PowerPoint</Application>
  <PresentationFormat>A4 (210 x 297 mm)</PresentationFormat>
  <Paragraphs>268</Paragraphs>
  <Slides>42</Slides>
  <Notes>34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2" baseType="lpstr">
      <vt:lpstr>Arial</vt:lpstr>
      <vt:lpstr>Arial Narrow</vt:lpstr>
      <vt:lpstr>Calibri</vt:lpstr>
      <vt:lpstr>Garrison Light Sans</vt:lpstr>
      <vt:lpstr>Gill Sans MT</vt:lpstr>
      <vt:lpstr>Times New Roman</vt:lpstr>
      <vt:lpstr>Trebuchet MS</vt:lpstr>
      <vt:lpstr>Wingdings</vt:lpstr>
      <vt:lpstr>Wingdings 2</vt:lpstr>
      <vt:lpstr>Diseño predeterminado</vt:lpstr>
      <vt:lpstr>Bases de datos</vt:lpstr>
      <vt:lpstr>Presentación de PowerPoint</vt:lpstr>
      <vt:lpstr> </vt:lpstr>
      <vt:lpstr>Presentación de PowerPoint</vt:lpstr>
      <vt:lpstr>Presentación de PowerPoint</vt:lpstr>
      <vt:lpstr>Esquema de un Sistema de Información</vt:lpstr>
      <vt:lpstr>Elementos de un sistema de información</vt:lpstr>
      <vt:lpstr>Dato y usuario</vt:lpstr>
      <vt:lpstr>Información</vt:lpstr>
      <vt:lpstr>Entrada</vt:lpstr>
      <vt:lpstr>Presentación de PowerPoint</vt:lpstr>
      <vt:lpstr>Salida</vt:lpstr>
      <vt:lpstr>Retroalimentación</vt:lpstr>
      <vt:lpstr>Sistema de información – Perspectiva de negocio</vt:lpstr>
      <vt:lpstr>Sistemas de Información y de trabajo</vt:lpstr>
      <vt:lpstr>Roles de los SI y WS</vt:lpstr>
      <vt:lpstr>Presentación de PowerPoint</vt:lpstr>
      <vt:lpstr>Presentación de PowerPoint</vt:lpstr>
      <vt:lpstr>TPS (Transaction Processing System)</vt:lpstr>
      <vt:lpstr>TPS - Objetivos</vt:lpstr>
      <vt:lpstr>TPS - Características</vt:lpstr>
      <vt:lpstr>Tipos de procesamiento de transacciones</vt:lpstr>
      <vt:lpstr>Presentación de PowerPoint</vt:lpstr>
      <vt:lpstr>OAS (Office Automation Systems)</vt:lpstr>
      <vt:lpstr>KWS (Knowledge Work Systems)</vt:lpstr>
      <vt:lpstr>Presentación de PowerPoint</vt:lpstr>
      <vt:lpstr>KWS (Knowledge Work Systems)</vt:lpstr>
      <vt:lpstr>MIS(Management Information Systems)</vt:lpstr>
      <vt:lpstr>MIS - Características</vt:lpstr>
      <vt:lpstr>MIS – Tipos de reportes</vt:lpstr>
      <vt:lpstr>DSS(Decision Support Systems)</vt:lpstr>
      <vt:lpstr>DSS - Características</vt:lpstr>
      <vt:lpstr>DSS - Características</vt:lpstr>
      <vt:lpstr>Presentación de PowerPoint</vt:lpstr>
      <vt:lpstr>Presentación de PowerPoint</vt:lpstr>
      <vt:lpstr>GDSS(Group Decision Support Systems)</vt:lpstr>
      <vt:lpstr>ES (Expert Systems)</vt:lpstr>
      <vt:lpstr>Presentación de PowerPoint</vt:lpstr>
      <vt:lpstr>Presentación de PowerPoint</vt:lpstr>
      <vt:lpstr>EIS (Executive Information Systems)</vt:lpstr>
      <vt:lpstr>EIS - Componentes</vt:lpstr>
      <vt:lpstr>Bases de datos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rcortese</dc:creator>
  <cp:lastModifiedBy>miguel angel</cp:lastModifiedBy>
  <cp:revision>1079</cp:revision>
  <cp:lastPrinted>2001-11-28T11:57:43Z</cp:lastPrinted>
  <dcterms:created xsi:type="dcterms:W3CDTF">1601-01-01T00:00:00Z</dcterms:created>
  <dcterms:modified xsi:type="dcterms:W3CDTF">2014-09-08T19:29:49Z</dcterms:modified>
</cp:coreProperties>
</file>